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732" r:id="rId2"/>
    <p:sldId id="2731" r:id="rId3"/>
    <p:sldId id="2744" r:id="rId4"/>
    <p:sldId id="2445" r:id="rId5"/>
    <p:sldId id="2413" r:id="rId6"/>
    <p:sldId id="2712" r:id="rId7"/>
    <p:sldId id="2730" r:id="rId8"/>
    <p:sldId id="2307" r:id="rId9"/>
    <p:sldId id="2614" r:id="rId10"/>
    <p:sldId id="2724" r:id="rId11"/>
    <p:sldId id="2725" r:id="rId12"/>
    <p:sldId id="2726" r:id="rId13"/>
    <p:sldId id="2727" r:id="rId14"/>
    <p:sldId id="2728" r:id="rId15"/>
    <p:sldId id="2664" r:id="rId16"/>
    <p:sldId id="2443" r:id="rId17"/>
    <p:sldId id="2734" r:id="rId18"/>
    <p:sldId id="2735" r:id="rId19"/>
    <p:sldId id="2736" r:id="rId20"/>
    <p:sldId id="2738" r:id="rId21"/>
    <p:sldId id="2741" r:id="rId22"/>
    <p:sldId id="2742" r:id="rId23"/>
    <p:sldId id="2737" r:id="rId24"/>
    <p:sldId id="2743"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3212" autoAdjust="0"/>
  </p:normalViewPr>
  <p:slideViewPr>
    <p:cSldViewPr snapToObjects="1">
      <p:cViewPr varScale="1">
        <p:scale>
          <a:sx n="79" d="100"/>
          <a:sy n="79" d="100"/>
        </p:scale>
        <p:origin x="178" y="48"/>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3" d="100"/>
          <a:sy n="113" d="100"/>
        </p:scale>
        <p:origin x="1212" y="84"/>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8/28/2019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9</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14</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18</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86671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4.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780212" y="1873200"/>
            <a:ext cx="4953000" cy="646309"/>
          </a:xfrm>
          <a:prstGeom prst="rect">
            <a:avLst/>
          </a:prstGeom>
          <a:noFill/>
        </p:spPr>
        <p:txBody>
          <a:bodyPr wrap="square" lIns="121899" tIns="60949" rIns="121899" bIns="60949" rtlCol="0">
            <a:spAutoFit/>
          </a:bodyPr>
          <a:lstStyle/>
          <a:p>
            <a:r>
              <a:rPr lang="vi-VN" sz="3400" b="1" smtClean="0">
                <a:solidFill>
                  <a:schemeClr val="bg1"/>
                </a:solidFill>
              </a:rPr>
              <a:t>Ư</a:t>
            </a:r>
            <a:r>
              <a:rPr lang="en-US" sz="3400" b="1">
                <a:solidFill>
                  <a:schemeClr val="bg1"/>
                </a:solidFill>
              </a:rPr>
              <a:t>U </a:t>
            </a:r>
            <a:r>
              <a:rPr lang="en-US" sz="3400" b="1" smtClean="0">
                <a:solidFill>
                  <a:schemeClr val="bg1"/>
                </a:solidFill>
              </a:rPr>
              <a:t>ĐIỂM TIỀN </a:t>
            </a:r>
            <a:r>
              <a:rPr lang="en-US" sz="3400" b="1">
                <a:solidFill>
                  <a:schemeClr val="bg1"/>
                </a:solidFill>
              </a:rPr>
              <a:t>ĐIỆN TỬ</a:t>
            </a:r>
            <a:endParaRPr lang="en-US" sz="3400" b="1" dirty="0">
              <a:solidFill>
                <a:schemeClr val="bg1"/>
              </a:solidFill>
            </a:endParaRPr>
          </a:p>
        </p:txBody>
      </p:sp>
      <p:sp>
        <p:nvSpPr>
          <p:cNvPr id="2" name="Rectangle 1"/>
          <p:cNvSpPr/>
          <p:nvPr/>
        </p:nvSpPr>
        <p:spPr>
          <a:xfrm>
            <a:off x="6569074" y="2847601"/>
            <a:ext cx="6092825" cy="369332"/>
          </a:xfrm>
          <a:prstGeom prst="rect">
            <a:avLst/>
          </a:prstGeom>
        </p:spPr>
        <p:txBody>
          <a:bodyPr>
            <a:spAutoFit/>
          </a:bodyPr>
          <a:lstStyle/>
          <a:p>
            <a:r>
              <a:rPr lang="vi-VN" sz="18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800" b="1" dirty="0">
              <a:solidFill>
                <a:schemeClr val="bg1"/>
              </a:solidFill>
            </a:endParaRPr>
          </a:p>
        </p:txBody>
      </p:sp>
      <p:sp>
        <p:nvSpPr>
          <p:cNvPr id="5" name="Rectangle 4"/>
          <p:cNvSpPr/>
          <p:nvPr/>
        </p:nvSpPr>
        <p:spPr>
          <a:xfrm>
            <a:off x="6577918" y="3745468"/>
            <a:ext cx="6092825" cy="369332"/>
          </a:xfrm>
          <a:prstGeom prst="rect">
            <a:avLst/>
          </a:prstGeom>
        </p:spPr>
        <p:txBody>
          <a:bodyPr>
            <a:spAutoFit/>
          </a:bodyPr>
          <a:lstStyle/>
          <a:p>
            <a:r>
              <a:rPr lang="vi-VN" sz="1800" b="1" dirty="0">
                <a:solidFill>
                  <a:schemeClr val="bg1"/>
                </a:solidFill>
              </a:rPr>
              <a:t>Bảo mật Dữ liệu </a:t>
            </a:r>
            <a:endParaRPr lang="en-US" sz="1800" b="1" dirty="0">
              <a:solidFill>
                <a:schemeClr val="bg1"/>
              </a:solidFill>
            </a:endParaRPr>
          </a:p>
        </p:txBody>
      </p:sp>
      <p:sp>
        <p:nvSpPr>
          <p:cNvPr id="6" name="Rectangle 5"/>
          <p:cNvSpPr/>
          <p:nvPr/>
        </p:nvSpPr>
        <p:spPr>
          <a:xfrm>
            <a:off x="6586172" y="4643335"/>
            <a:ext cx="6092825" cy="369332"/>
          </a:xfrm>
          <a:prstGeom prst="rect">
            <a:avLst/>
          </a:prstGeom>
        </p:spPr>
        <p:txBody>
          <a:bodyPr>
            <a:spAutoFit/>
          </a:bodyPr>
          <a:lstStyle/>
          <a:p>
            <a:r>
              <a:rPr lang="vi-VN" sz="1800" b="1" dirty="0">
                <a:solidFill>
                  <a:schemeClr val="bg1"/>
                </a:solidFill>
              </a:rPr>
              <a:t>Minh bạch </a:t>
            </a:r>
            <a:endParaRPr lang="en-US" sz="1800" b="1" dirty="0">
              <a:solidFill>
                <a:schemeClr val="bg1"/>
              </a:solidFill>
            </a:endParaRPr>
          </a:p>
        </p:txBody>
      </p:sp>
      <p:sp>
        <p:nvSpPr>
          <p:cNvPr id="7" name="Rectangle 6"/>
          <p:cNvSpPr/>
          <p:nvPr/>
        </p:nvSpPr>
        <p:spPr>
          <a:xfrm>
            <a:off x="6592204" y="5541202"/>
            <a:ext cx="6092825" cy="369332"/>
          </a:xfrm>
          <a:prstGeom prst="rect">
            <a:avLst/>
          </a:prstGeom>
        </p:spPr>
        <p:txBody>
          <a:bodyPr>
            <a:spAutoFit/>
          </a:bodyPr>
          <a:lstStyle/>
          <a:p>
            <a:r>
              <a:rPr lang="vi-VN" sz="1800" b="1" dirty="0">
                <a:solidFill>
                  <a:schemeClr val="bg1"/>
                </a:solidFill>
              </a:rPr>
              <a:t>Hợp đồng thông minh </a:t>
            </a:r>
            <a:endParaRPr lang="en-US" sz="1800" b="1" dirty="0">
              <a:solidFill>
                <a:schemeClr val="bg1"/>
              </a:solidFill>
            </a:endParaRPr>
          </a:p>
        </p:txBody>
      </p:sp>
      <p:sp>
        <p:nvSpPr>
          <p:cNvPr id="3" name="Parallelogram 2"/>
          <p:cNvSpPr/>
          <p:nvPr/>
        </p:nvSpPr>
        <p:spPr>
          <a:xfrm>
            <a:off x="-2363788" y="-21772"/>
            <a:ext cx="8791800" cy="7032171"/>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86" y="2837726"/>
            <a:ext cx="340998" cy="3409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206" y="3773802"/>
            <a:ext cx="340998" cy="34099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650" y="4670391"/>
            <a:ext cx="340998" cy="34099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045" y="5569536"/>
            <a:ext cx="340998" cy="340998"/>
          </a:xfrm>
          <a:prstGeom prst="rect">
            <a:avLst/>
          </a:prstGeom>
        </p:spPr>
      </p:pic>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6600" y="2057400"/>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826600" y="652912"/>
            <a:ext cx="5865812" cy="923330"/>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000" b="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SÀN TỰ ĐỘNG </a:t>
            </a:r>
            <a:endPar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endPar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018496" y="2187200"/>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6095999" y="0"/>
            <a:ext cx="8532813"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18212" y="2590800"/>
            <a:ext cx="5410451" cy="2133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94959" y="558225"/>
            <a:ext cx="8776653"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effectLst>
                  <a:outerShdw blurRad="38100" dist="38100" dir="2700000" algn="tl">
                    <a:srgbClr val="000000">
                      <a:alpha val="43137"/>
                    </a:srgbClr>
                  </a:outerShdw>
                </a:effectLst>
              </a:rPr>
              <a:t>TIẾP CẬN HÀNG </a:t>
            </a:r>
            <a:r>
              <a:rPr lang="en-US" sz="3800" b="1" smtClean="0">
                <a:solidFill>
                  <a:schemeClr val="bg1"/>
                </a:solidFill>
                <a:effectLst>
                  <a:outerShdw blurRad="38100" dist="38100" dir="2700000" algn="tl">
                    <a:srgbClr val="000000">
                      <a:alpha val="43137"/>
                    </a:srgbClr>
                  </a:outerShdw>
                </a:effectLst>
              </a:rPr>
              <a:t>TRIỆU NG</a:t>
            </a:r>
            <a:r>
              <a:rPr lang="vi-VN" sz="3800" b="1">
                <a:solidFill>
                  <a:schemeClr val="bg1"/>
                </a:solidFill>
                <a:effectLst>
                  <a:outerShdw blurRad="38100" dist="38100" dir="2700000" algn="tl">
                    <a:srgbClr val="000000">
                      <a:alpha val="43137"/>
                    </a:srgbClr>
                  </a:outerShdw>
                </a:effectLst>
              </a:rPr>
              <a:t>ƯỜI</a:t>
            </a:r>
            <a:endParaRPr lang="en-US" sz="3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170612" y="2697079"/>
            <a:ext cx="5258051" cy="2000548"/>
          </a:xfrm>
          <a:prstGeom prst="rect">
            <a:avLst/>
          </a:prstGeom>
          <a:noFill/>
        </p:spPr>
        <p:txBody>
          <a:bodyPr wrap="square" lIns="0" tIns="0" rIns="0" bIns="0" rtlCol="0" anchor="t">
            <a:spAutoFit/>
          </a:bodyPr>
          <a:lstStyle/>
          <a:p>
            <a:r>
              <a:rPr lang="en-US" sz="2600" b="1" dirty="0" err="1">
                <a:solidFill>
                  <a:schemeClr val="bg1"/>
                </a:solidFill>
                <a:effectLst>
                  <a:outerShdw blurRad="38100" dist="38100" dir="2700000" algn="tl">
                    <a:srgbClr val="000000">
                      <a:alpha val="43137"/>
                    </a:srgbClr>
                  </a:outerShdw>
                </a:effectLst>
              </a:rPr>
              <a:t>Các</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sàn</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giao</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dịch</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có</a:t>
            </a:r>
            <a:r>
              <a:rPr lang="en-US" sz="2600" b="1" dirty="0">
                <a:solidFill>
                  <a:schemeClr val="bg1"/>
                </a:solidFill>
                <a:effectLst>
                  <a:outerShdw blurRad="38100" dist="38100" dir="2700000" algn="tl">
                    <a:srgbClr val="000000">
                      <a:alpha val="43137"/>
                    </a:srgbClr>
                  </a:outerShdw>
                </a:effectLst>
              </a:rPr>
              <a:t> </a:t>
            </a:r>
            <a:r>
              <a:rPr lang="vi-VN" sz="26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2600" b="1" dirty="0">
                <a:solidFill>
                  <a:schemeClr val="bg1"/>
                </a:solidFill>
                <a:effectLst>
                  <a:outerShdw blurRad="38100" dist="38100" dir="2700000" algn="tl">
                    <a:srgbClr val="000000">
                      <a:alpha val="43137"/>
                    </a:srgbClr>
                  </a:outerShdw>
                </a:effectLst>
              </a:rPr>
              <a:t>g.</a:t>
            </a:r>
          </a:p>
        </p:txBody>
      </p:sp>
      <p:sp>
        <p:nvSpPr>
          <p:cNvPr id="9" name="Parallelogram 8"/>
          <p:cNvSpPr/>
          <p:nvPr/>
        </p:nvSpPr>
        <p:spPr>
          <a:xfrm flipH="1">
            <a:off x="-4304531" y="0"/>
            <a:ext cx="10730798" cy="6858000"/>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52623"/>
            <a:ext cx="4421188"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latin typeface="Roboto" panose="02000000000000000000" pitchFamily="2" charset="0"/>
                <a:ea typeface="Roboto" panose="02000000000000000000" pitchFamily="2" charset="0"/>
              </a:rPr>
              <a:t>ĐỘ UY </a:t>
            </a:r>
            <a:r>
              <a:rPr lang="en-US" sz="3800" b="1" smtClean="0">
                <a:solidFill>
                  <a:schemeClr val="bg1"/>
                </a:solidFill>
                <a:latin typeface="Roboto" panose="02000000000000000000" pitchFamily="2" charset="0"/>
                <a:ea typeface="Roboto" panose="02000000000000000000" pitchFamily="2" charset="0"/>
              </a:rPr>
              <a:t>TÍN CAO</a:t>
            </a:r>
            <a:endParaRPr lang="en-US" sz="38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
        <p:nvSpPr>
          <p:cNvPr id="4" name="Parallelogram 3"/>
          <p:cNvSpPr/>
          <p:nvPr/>
        </p:nvSpPr>
        <p:spPr>
          <a:xfrm>
            <a:off x="4826293" y="-1510476"/>
            <a:ext cx="13483941" cy="8793344"/>
          </a:xfrm>
          <a:prstGeom prst="parallelogram">
            <a:avLst/>
          </a:prstGeom>
          <a:blipFill>
            <a:blip r:embed="rId2"/>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whale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4188" y="-7315200"/>
            <a:ext cx="12188825" cy="82030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6232639" y="1753700"/>
            <a:ext cx="5956186"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a:solidFill>
                  <a:schemeClr val="bg1"/>
                </a:solidFill>
                <a:latin typeface="Roboto" panose="02000000000000000000" pitchFamily="2" charset="0"/>
                <a:ea typeface="Roboto" panose="02000000000000000000" pitchFamily="2" charset="0"/>
              </a:rPr>
              <a:t>TRÁNH BỊ CÁ VOI XẢ</a:t>
            </a:r>
            <a:endParaRPr lang="en-US" sz="4800" b="1" dirty="0">
              <a:solidFill>
                <a:schemeClr val="bg1"/>
              </a:solidFill>
              <a:latin typeface="Roboto" panose="02000000000000000000" pitchFamily="2" charset="0"/>
              <a:ea typeface="Roboto" panose="02000000000000000000" pitchFamily="2" charset="0"/>
            </a:endParaRPr>
          </a:p>
        </p:txBody>
      </p:sp>
      <p:sp>
        <p:nvSpPr>
          <p:cNvPr id="8" name="Rectangle 7"/>
          <p:cNvSpPr/>
          <p:nvPr/>
        </p:nvSpPr>
        <p:spPr>
          <a:xfrm>
            <a:off x="6307407" y="3657600"/>
            <a:ext cx="5544911" cy="762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6426515" y="3838545"/>
            <a:ext cx="5306697" cy="1200329"/>
          </a:xfrm>
          <a:prstGeom prst="rect">
            <a:avLst/>
          </a:prstGeom>
          <a:noFill/>
        </p:spPr>
        <p:txBody>
          <a:bodyPr wrap="square" lIns="0" tIns="0" rIns="0" bIns="0" rtlCol="0" anchor="t">
            <a:spAutoFit/>
          </a:bodyPr>
          <a:lstStyle/>
          <a:p>
            <a:r>
              <a:rPr lang="vi-VN" sz="2600" b="1" dirty="0" smtClean="0">
                <a:solidFill>
                  <a:srgbClr val="FF0000"/>
                </a:solidFill>
              </a:rPr>
              <a:t>IEO có thể giúp giảm thao túng giá</a:t>
            </a:r>
            <a:r>
              <a:rPr lang="en-US" sz="2600" b="1" dirty="0" smtClean="0">
                <a:solidFill>
                  <a:srgbClr val="FF0000"/>
                </a:solidFill>
              </a:rPr>
              <a:t> </a:t>
            </a:r>
            <a:r>
              <a:rPr lang="en-US" sz="2600" b="1" dirty="0" err="1" smtClean="0">
                <a:solidFill>
                  <a:srgbClr val="FF0000"/>
                </a:solidFill>
              </a:rPr>
              <a:t>từ</a:t>
            </a:r>
            <a:r>
              <a:rPr lang="en-US" sz="2600" b="1" dirty="0" smtClean="0">
                <a:solidFill>
                  <a:srgbClr val="FF0000"/>
                </a:solidFill>
              </a:rPr>
              <a:t> </a:t>
            </a:r>
            <a:r>
              <a:rPr lang="en-US" sz="2600" b="1" dirty="0" err="1" smtClean="0">
                <a:solidFill>
                  <a:srgbClr val="FF0000"/>
                </a:solidFill>
              </a:rPr>
              <a:t>các</a:t>
            </a:r>
            <a:r>
              <a:rPr lang="en-US" sz="2600" b="1" dirty="0" smtClean="0">
                <a:solidFill>
                  <a:srgbClr val="FF0000"/>
                </a:solidFill>
              </a:rPr>
              <a:t> “</a:t>
            </a:r>
            <a:r>
              <a:rPr lang="en-US" sz="2600" b="1" dirty="0" err="1" smtClean="0">
                <a:solidFill>
                  <a:srgbClr val="FF0000"/>
                </a:solidFill>
              </a:rPr>
              <a:t>cá</a:t>
            </a:r>
            <a:r>
              <a:rPr lang="en-US" sz="2600" b="1" dirty="0" smtClean="0">
                <a:solidFill>
                  <a:srgbClr val="FF0000"/>
                </a:solidFill>
              </a:rPr>
              <a:t> </a:t>
            </a:r>
            <a:r>
              <a:rPr lang="en-US" sz="2600" b="1" dirty="0" err="1" smtClean="0">
                <a:solidFill>
                  <a:srgbClr val="FF0000"/>
                </a:solidFill>
              </a:rPr>
              <a:t>voi</a:t>
            </a:r>
            <a:r>
              <a:rPr lang="en-US" sz="2600" b="1" dirty="0" smtClean="0">
                <a:solidFill>
                  <a:srgbClr val="FF0000"/>
                </a:solidFill>
              </a:rPr>
              <a:t>”, </a:t>
            </a:r>
            <a:r>
              <a:rPr lang="en-US" sz="2600" b="1" dirty="0" err="1" smtClean="0">
                <a:solidFill>
                  <a:srgbClr val="FF0000"/>
                </a:solidFill>
              </a:rPr>
              <a:t>tránh</a:t>
            </a:r>
            <a:r>
              <a:rPr lang="en-US" sz="2600" b="1" dirty="0" smtClean="0">
                <a:solidFill>
                  <a:srgbClr val="FF0000"/>
                </a:solidFill>
              </a:rPr>
              <a:t> </a:t>
            </a:r>
            <a:r>
              <a:rPr lang="en-US" sz="2600" b="1" dirty="0" err="1" smtClean="0">
                <a:solidFill>
                  <a:srgbClr val="FF0000"/>
                </a:solidFill>
              </a:rPr>
              <a:t>gây</a:t>
            </a:r>
            <a:r>
              <a:rPr lang="en-US" sz="2600" b="1" dirty="0" smtClean="0">
                <a:solidFill>
                  <a:srgbClr val="FF0000"/>
                </a:solidFill>
              </a:rPr>
              <a:t> </a:t>
            </a:r>
            <a:r>
              <a:rPr lang="en-US" sz="2600" b="1" dirty="0" err="1" smtClean="0">
                <a:solidFill>
                  <a:srgbClr val="FF0000"/>
                </a:solidFill>
              </a:rPr>
              <a:t>áp</a:t>
            </a:r>
            <a:r>
              <a:rPr lang="en-US" sz="2600" b="1" dirty="0" smtClean="0">
                <a:solidFill>
                  <a:srgbClr val="FF0000"/>
                </a:solidFill>
              </a:rPr>
              <a:t> </a:t>
            </a:r>
            <a:r>
              <a:rPr lang="en-US" sz="2600" b="1" dirty="0" err="1" smtClean="0">
                <a:solidFill>
                  <a:srgbClr val="FF0000"/>
                </a:solidFill>
              </a:rPr>
              <a:t>lực</a:t>
            </a:r>
            <a:r>
              <a:rPr lang="en-US" sz="2600" b="1" dirty="0" smtClean="0">
                <a:solidFill>
                  <a:srgbClr val="FF0000"/>
                </a:solidFill>
              </a:rPr>
              <a:t> </a:t>
            </a:r>
            <a:r>
              <a:rPr lang="en-US" sz="2600" b="1" dirty="0" err="1" smtClean="0">
                <a:solidFill>
                  <a:srgbClr val="FF0000"/>
                </a:solidFill>
              </a:rPr>
              <a:t>giảm</a:t>
            </a:r>
            <a:r>
              <a:rPr lang="en-US" sz="2600" b="1" dirty="0" smtClean="0">
                <a:solidFill>
                  <a:srgbClr val="FF0000"/>
                </a:solidFill>
              </a:rPr>
              <a:t> </a:t>
            </a:r>
            <a:r>
              <a:rPr lang="en-US" sz="2600" b="1" dirty="0" err="1" smtClean="0">
                <a:solidFill>
                  <a:srgbClr val="FF0000"/>
                </a:solidFill>
              </a:rPr>
              <a:t>giá</a:t>
            </a:r>
            <a:r>
              <a:rPr lang="en-US" sz="2600" b="1" dirty="0" smtClean="0">
                <a:solidFill>
                  <a:srgbClr val="FF0000"/>
                </a:solidFill>
              </a:rPr>
              <a:t>  </a:t>
            </a:r>
            <a:r>
              <a:rPr lang="en-US" sz="2600" b="1" dirty="0" err="1" smtClean="0">
                <a:solidFill>
                  <a:srgbClr val="FF0000"/>
                </a:solidFill>
              </a:rPr>
              <a:t>trên</a:t>
            </a:r>
            <a:r>
              <a:rPr lang="en-US" sz="2600" b="1" dirty="0" smtClean="0">
                <a:solidFill>
                  <a:srgbClr val="FF0000"/>
                </a:solidFill>
              </a:rPr>
              <a:t> </a:t>
            </a:r>
            <a:r>
              <a:rPr lang="en-US" sz="2600" b="1" dirty="0" err="1" smtClean="0">
                <a:solidFill>
                  <a:srgbClr val="FF0000"/>
                </a:solidFill>
              </a:rPr>
              <a:t>thị</a:t>
            </a:r>
            <a:r>
              <a:rPr lang="en-US" sz="2600" b="1" dirty="0" smtClean="0">
                <a:solidFill>
                  <a:srgbClr val="FF0000"/>
                </a:solidFill>
              </a:rPr>
              <a:t> </a:t>
            </a:r>
            <a:r>
              <a:rPr lang="en-US" sz="2600" b="1" dirty="0" err="1" smtClean="0">
                <a:solidFill>
                  <a:srgbClr val="FF0000"/>
                </a:solidFill>
              </a:rPr>
              <a:t>trường</a:t>
            </a:r>
            <a:endParaRPr lang="en-US" sz="2600" b="1" dirty="0">
              <a:solidFill>
                <a:srgbClr val="FF0000"/>
              </a:solidFill>
            </a:endParaRPr>
          </a:p>
        </p:txBody>
      </p:sp>
      <p:sp>
        <p:nvSpPr>
          <p:cNvPr id="2" name="Parallelogram 1"/>
          <p:cNvSpPr/>
          <p:nvPr/>
        </p:nvSpPr>
        <p:spPr>
          <a:xfrm>
            <a:off x="-4191000" y="-609600"/>
            <a:ext cx="10895012" cy="7467600"/>
          </a:xfrm>
          <a:prstGeom prst="parallelogram">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7012" y="228601"/>
            <a:ext cx="11734800" cy="6376906"/>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5" name="Text Placeholder 3"/>
          <p:cNvSpPr txBox="1">
            <a:spLocks/>
          </p:cNvSpPr>
          <p:nvPr/>
        </p:nvSpPr>
        <p:spPr>
          <a:xfrm>
            <a:off x="379412" y="1856605"/>
            <a:ext cx="4086436" cy="1428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Thu </a:t>
            </a:r>
            <a:r>
              <a:rPr lang="en-US" sz="1800" b="1" dirty="0" err="1" smtClean="0">
                <a:solidFill>
                  <a:schemeClr val="bg1"/>
                </a:solidFill>
              </a:rPr>
              <a:t>hút</a:t>
            </a:r>
            <a:r>
              <a:rPr lang="en-US" sz="1800" b="1" dirty="0" smtClean="0">
                <a:solidFill>
                  <a:schemeClr val="bg1"/>
                </a:solidFill>
              </a:rPr>
              <a:t> </a:t>
            </a:r>
            <a:r>
              <a:rPr lang="en-US" sz="1800" b="1" dirty="0" err="1" smtClean="0">
                <a:solidFill>
                  <a:schemeClr val="bg1"/>
                </a:solidFill>
              </a:rPr>
              <a:t>ng</a:t>
            </a:r>
            <a:r>
              <a:rPr lang="vi-VN" sz="1800" b="1" dirty="0" smtClean="0">
                <a:solidFill>
                  <a:schemeClr val="bg1"/>
                </a:solidFill>
              </a:rPr>
              <a:t>ườ</a:t>
            </a:r>
            <a:r>
              <a:rPr lang="en-US" sz="1800" b="1" dirty="0" err="1">
                <a:solidFill>
                  <a:schemeClr val="bg1"/>
                </a:solidFill>
              </a:rPr>
              <a:t>i</a:t>
            </a:r>
            <a:r>
              <a:rPr lang="en-US" sz="1800" b="1" dirty="0">
                <a:solidFill>
                  <a:schemeClr val="bg1"/>
                </a:solidFill>
              </a:rPr>
              <a:t> </a:t>
            </a:r>
            <a:r>
              <a:rPr lang="en-US" sz="1800" b="1" dirty="0" err="1">
                <a:solidFill>
                  <a:schemeClr val="bg1"/>
                </a:solidFill>
              </a:rPr>
              <a:t>dùng</a:t>
            </a:r>
            <a:r>
              <a:rPr lang="en-US" sz="1800" b="1" dirty="0">
                <a:solidFill>
                  <a:schemeClr val="bg1"/>
                </a:solidFill>
              </a:rPr>
              <a:t> </a:t>
            </a:r>
            <a:r>
              <a:rPr lang="en-US" sz="1800" b="1" dirty="0" err="1" smtClean="0">
                <a:solidFill>
                  <a:schemeClr val="bg1"/>
                </a:solidFill>
              </a:rPr>
              <a:t>mới</a:t>
            </a:r>
            <a:endParaRPr lang="en-US" sz="1800" b="1" dirty="0">
              <a:solidFill>
                <a:schemeClr val="bg1"/>
              </a:solidFill>
            </a:endParaRPr>
          </a:p>
          <a:p>
            <a:pPr algn="l" defTabSz="1218987">
              <a:lnSpc>
                <a:spcPct val="150000"/>
              </a:lnSpc>
              <a:spcBef>
                <a:spcPct val="20000"/>
              </a:spcBef>
              <a:defRPr/>
            </a:pPr>
            <a:r>
              <a:rPr lang="vi-VN" sz="1400" dirty="0">
                <a:solidFill>
                  <a:srgbClr val="FF0000"/>
                </a:solidFill>
              </a:rPr>
              <a:t>Có hàng </a:t>
            </a:r>
            <a:r>
              <a:rPr lang="en-US" sz="1400" dirty="0" smtClean="0">
                <a:solidFill>
                  <a:srgbClr val="FF0000"/>
                </a:solidFill>
              </a:rPr>
              <a:t>tram </a:t>
            </a:r>
            <a:r>
              <a:rPr lang="vi-VN" sz="1400" dirty="0" smtClean="0">
                <a:solidFill>
                  <a:srgbClr val="FF0000"/>
                </a:solidFill>
              </a:rPr>
              <a:t>ngàn </a:t>
            </a:r>
            <a:r>
              <a:rPr lang="vi-VN" sz="1400" dirty="0">
                <a:solidFill>
                  <a:srgbClr val="FF0000"/>
                </a:solidFill>
              </a:rPr>
              <a:t>người </a:t>
            </a:r>
            <a:r>
              <a:rPr lang="vi-VN" sz="1400" dirty="0" smtClean="0">
                <a:solidFill>
                  <a:srgbClr val="FF0000"/>
                </a:solidFill>
              </a:rPr>
              <a:t>dùng</a:t>
            </a:r>
            <a:r>
              <a:rPr lang="en-US" sz="1400" dirty="0" smtClean="0">
                <a:solidFill>
                  <a:srgbClr val="FF0000"/>
                </a:solidFill>
              </a:rPr>
              <a:t>.</a:t>
            </a:r>
            <a:r>
              <a:rPr lang="vi-VN" sz="1400" dirty="0" smtClean="0">
                <a:solidFill>
                  <a:srgbClr val="FF0000"/>
                </a:solidFill>
              </a:rPr>
              <a:t> Những </a:t>
            </a:r>
            <a:r>
              <a:rPr lang="vi-VN" sz="1400" dirty="0">
                <a:solidFill>
                  <a:srgbClr val="FF0000"/>
                </a:solidFill>
              </a:rPr>
              <a:t>người dùng này chưa đăng ký sàn của bạn – nhưng họ sẽ đăng ký khi bạn khởi chạy IEO.</a:t>
            </a:r>
            <a:endParaRPr lang="en-US" sz="1400" dirty="0">
              <a:solidFill>
                <a:srgbClr val="FF0000"/>
              </a:solidFill>
              <a:cs typeface="+mj-cs"/>
            </a:endParaRPr>
          </a:p>
        </p:txBody>
      </p:sp>
      <p:sp>
        <p:nvSpPr>
          <p:cNvPr id="9" name="Text Placeholder 3"/>
          <p:cNvSpPr txBox="1">
            <a:spLocks/>
          </p:cNvSpPr>
          <p:nvPr/>
        </p:nvSpPr>
        <p:spPr>
          <a:xfrm>
            <a:off x="6246812" y="2141829"/>
            <a:ext cx="5715000" cy="110491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Marketing </a:t>
            </a:r>
            <a:r>
              <a:rPr lang="en-US" sz="1800" b="1" dirty="0" err="1" smtClean="0">
                <a:solidFill>
                  <a:schemeClr val="bg1"/>
                </a:solidFill>
              </a:rPr>
              <a:t>tốt</a:t>
            </a:r>
            <a:endParaRPr lang="en-US" sz="1800" b="1" dirty="0">
              <a:solidFill>
                <a:schemeClr val="bg1"/>
              </a:solidFill>
            </a:endParaRPr>
          </a:p>
          <a:p>
            <a:pPr algn="l" defTabSz="1218987">
              <a:lnSpc>
                <a:spcPct val="150000"/>
              </a:lnSpc>
              <a:spcBef>
                <a:spcPct val="20000"/>
              </a:spcBef>
              <a:defRPr/>
            </a:pPr>
            <a:r>
              <a:rPr lang="en-US" sz="1400" dirty="0" err="1" smtClean="0">
                <a:solidFill>
                  <a:srgbClr val="FF0000"/>
                </a:solidFill>
              </a:rPr>
              <a:t>Được</a:t>
            </a:r>
            <a:r>
              <a:rPr lang="en-US" sz="1400" dirty="0" smtClean="0">
                <a:solidFill>
                  <a:srgbClr val="FF0000"/>
                </a:solidFill>
              </a:rPr>
              <a:t> </a:t>
            </a:r>
            <a:r>
              <a:rPr lang="en-US" sz="1400" dirty="0" err="1" smtClean="0">
                <a:solidFill>
                  <a:srgbClr val="FF0000"/>
                </a:solidFill>
              </a:rPr>
              <a:t>các</a:t>
            </a:r>
            <a:r>
              <a:rPr lang="en-US" sz="1400" dirty="0" smtClean="0">
                <a:solidFill>
                  <a:srgbClr val="FF0000"/>
                </a:solidFill>
              </a:rPr>
              <a:t> </a:t>
            </a:r>
            <a:r>
              <a:rPr lang="en-US" sz="1400" dirty="0" err="1" smtClean="0">
                <a:solidFill>
                  <a:srgbClr val="FF0000"/>
                </a:solidFill>
              </a:rPr>
              <a:t>dự</a:t>
            </a:r>
            <a:r>
              <a:rPr lang="en-US" sz="1400" dirty="0" smtClean="0">
                <a:solidFill>
                  <a:srgbClr val="FF0000"/>
                </a:solidFill>
              </a:rPr>
              <a:t> </a:t>
            </a:r>
            <a:r>
              <a:rPr lang="en-US" sz="1400" dirty="0" err="1" smtClean="0">
                <a:solidFill>
                  <a:srgbClr val="FF0000"/>
                </a:solidFill>
              </a:rPr>
              <a:t>án</a:t>
            </a:r>
            <a:r>
              <a:rPr lang="en-US" sz="1400" dirty="0" smtClean="0">
                <a:solidFill>
                  <a:srgbClr val="FF0000"/>
                </a:solidFill>
              </a:rPr>
              <a:t> </a:t>
            </a:r>
            <a:r>
              <a:rPr lang="en-US" sz="1400" dirty="0" err="1" smtClean="0">
                <a:solidFill>
                  <a:srgbClr val="FF0000"/>
                </a:solidFill>
              </a:rPr>
              <a:t>quảng</a:t>
            </a:r>
            <a:r>
              <a:rPr lang="en-US" sz="1400" dirty="0" smtClean="0">
                <a:solidFill>
                  <a:srgbClr val="FF0000"/>
                </a:solidFill>
              </a:rPr>
              <a:t> </a:t>
            </a:r>
            <a:r>
              <a:rPr lang="en-US" sz="1400" dirty="0" err="1" smtClean="0">
                <a:solidFill>
                  <a:srgbClr val="FF0000"/>
                </a:solidFill>
              </a:rPr>
              <a:t>cáo</a:t>
            </a:r>
            <a:r>
              <a:rPr lang="en-US" sz="1400" dirty="0" smtClean="0">
                <a:solidFill>
                  <a:srgbClr val="FF0000"/>
                </a:solidFill>
              </a:rPr>
              <a:t> IEO </a:t>
            </a:r>
            <a:r>
              <a:rPr lang="en-US" sz="1400" dirty="0" err="1" smtClean="0">
                <a:solidFill>
                  <a:srgbClr val="FF0000"/>
                </a:solidFill>
              </a:rPr>
              <a:t>nhắc</a:t>
            </a:r>
            <a:r>
              <a:rPr lang="en-US" sz="1400" dirty="0" smtClean="0">
                <a:solidFill>
                  <a:srgbClr val="FF0000"/>
                </a:solidFill>
              </a:rPr>
              <a:t> </a:t>
            </a:r>
            <a:r>
              <a:rPr lang="en-US" sz="1400" dirty="0" err="1" smtClean="0">
                <a:solidFill>
                  <a:srgbClr val="FF0000"/>
                </a:solidFill>
              </a:rPr>
              <a:t>tới</a:t>
            </a:r>
            <a:r>
              <a:rPr lang="en-US" sz="1400" dirty="0">
                <a:solidFill>
                  <a:srgbClr val="FF0000"/>
                </a:solidFill>
              </a:rPr>
              <a:t> </a:t>
            </a:r>
            <a:r>
              <a:rPr lang="en-US" sz="1400" dirty="0" err="1" smtClean="0">
                <a:solidFill>
                  <a:srgbClr val="FF0000"/>
                </a:solidFill>
              </a:rPr>
              <a:t>như</a:t>
            </a:r>
            <a:r>
              <a:rPr lang="en-US" sz="1400" dirty="0" smtClean="0">
                <a:solidFill>
                  <a:srgbClr val="FF0000"/>
                </a:solidFill>
              </a:rPr>
              <a:t> </a:t>
            </a:r>
            <a:r>
              <a:rPr lang="en-US" sz="1400" dirty="0" err="1" smtClean="0">
                <a:solidFill>
                  <a:srgbClr val="FF0000"/>
                </a:solidFill>
              </a:rPr>
              <a:t>một</a:t>
            </a:r>
            <a:r>
              <a:rPr lang="en-US" sz="1400" dirty="0" smtClean="0">
                <a:solidFill>
                  <a:srgbClr val="FF0000"/>
                </a:solidFill>
              </a:rPr>
              <a:t> </a:t>
            </a:r>
            <a:r>
              <a:rPr lang="en-US" sz="1400" dirty="0" err="1" smtClean="0">
                <a:solidFill>
                  <a:srgbClr val="FF0000"/>
                </a:solidFill>
              </a:rPr>
              <a:t>hình</a:t>
            </a:r>
            <a:r>
              <a:rPr lang="en-US" sz="1400" dirty="0" smtClean="0">
                <a:solidFill>
                  <a:srgbClr val="FF0000"/>
                </a:solidFill>
              </a:rPr>
              <a:t> </a:t>
            </a:r>
            <a:r>
              <a:rPr lang="en-US" sz="1400" dirty="0" err="1" smtClean="0">
                <a:solidFill>
                  <a:srgbClr val="FF0000"/>
                </a:solidFill>
              </a:rPr>
              <a:t>thức</a:t>
            </a:r>
            <a:r>
              <a:rPr lang="en-US" sz="1400" dirty="0" smtClean="0">
                <a:solidFill>
                  <a:srgbClr val="FF0000"/>
                </a:solidFill>
              </a:rPr>
              <a:t> </a:t>
            </a:r>
            <a:r>
              <a:rPr lang="en-US" sz="1400" dirty="0" err="1" smtClean="0">
                <a:solidFill>
                  <a:srgbClr val="FF0000"/>
                </a:solidFill>
              </a:rPr>
              <a:t>quảng</a:t>
            </a:r>
            <a:r>
              <a:rPr lang="en-US" sz="1400" dirty="0" smtClean="0">
                <a:solidFill>
                  <a:srgbClr val="FF0000"/>
                </a:solidFill>
              </a:rPr>
              <a:t> </a:t>
            </a:r>
            <a:r>
              <a:rPr lang="en-US" sz="1400" dirty="0" err="1" smtClean="0">
                <a:solidFill>
                  <a:srgbClr val="FF0000"/>
                </a:solidFill>
              </a:rPr>
              <a:t>bá</a:t>
            </a:r>
            <a:r>
              <a:rPr lang="en-US" sz="1400" dirty="0" smtClean="0">
                <a:solidFill>
                  <a:srgbClr val="FF0000"/>
                </a:solidFill>
              </a:rPr>
              <a:t> </a:t>
            </a:r>
            <a:r>
              <a:rPr lang="en-US" sz="1400" dirty="0" err="1" smtClean="0">
                <a:solidFill>
                  <a:srgbClr val="FF0000"/>
                </a:solidFill>
              </a:rPr>
              <a:t>miễn</a:t>
            </a:r>
            <a:r>
              <a:rPr lang="en-US" sz="1400" dirty="0" smtClean="0">
                <a:solidFill>
                  <a:srgbClr val="FF0000"/>
                </a:solidFill>
              </a:rPr>
              <a:t> </a:t>
            </a:r>
            <a:r>
              <a:rPr lang="en-US" sz="1400" dirty="0" err="1" smtClean="0">
                <a:solidFill>
                  <a:srgbClr val="FF0000"/>
                </a:solidFill>
              </a:rPr>
              <a:t>phí</a:t>
            </a:r>
            <a:r>
              <a:rPr lang="en-US" sz="1400" dirty="0" smtClean="0">
                <a:solidFill>
                  <a:srgbClr val="FF0000"/>
                </a:solidFill>
              </a:rPr>
              <a:t>. </a:t>
            </a:r>
            <a:r>
              <a:rPr lang="en-US" sz="1400" dirty="0" err="1" smtClean="0">
                <a:solidFill>
                  <a:srgbClr val="FF0000"/>
                </a:solidFill>
              </a:rPr>
              <a:t>Đi</a:t>
            </a:r>
            <a:r>
              <a:rPr lang="en-US" sz="1400" dirty="0" smtClean="0">
                <a:solidFill>
                  <a:srgbClr val="FF0000"/>
                </a:solidFill>
              </a:rPr>
              <a:t> </a:t>
            </a:r>
            <a:r>
              <a:rPr lang="en-US" sz="1400" dirty="0" err="1" smtClean="0">
                <a:solidFill>
                  <a:srgbClr val="FF0000"/>
                </a:solidFill>
              </a:rPr>
              <a:t>kèm</a:t>
            </a:r>
            <a:r>
              <a:rPr lang="en-US" sz="1400" dirty="0" smtClean="0">
                <a:solidFill>
                  <a:srgbClr val="FF0000"/>
                </a:solidFill>
              </a:rPr>
              <a:t> </a:t>
            </a:r>
            <a:r>
              <a:rPr lang="en-US" sz="1400" dirty="0" err="1" smtClean="0">
                <a:solidFill>
                  <a:srgbClr val="FF0000"/>
                </a:solidFill>
              </a:rPr>
              <a:t>với</a:t>
            </a:r>
            <a:r>
              <a:rPr lang="en-US" sz="1400" dirty="0" smtClean="0">
                <a:solidFill>
                  <a:srgbClr val="FF0000"/>
                </a:solidFill>
              </a:rPr>
              <a:t> </a:t>
            </a:r>
            <a:r>
              <a:rPr lang="en-US" sz="1400" dirty="0" err="1" smtClean="0">
                <a:solidFill>
                  <a:srgbClr val="FF0000"/>
                </a:solidFill>
              </a:rPr>
              <a:t>đó</a:t>
            </a:r>
            <a:r>
              <a:rPr lang="en-US" sz="1400" dirty="0" smtClean="0">
                <a:solidFill>
                  <a:srgbClr val="FF0000"/>
                </a:solidFill>
              </a:rPr>
              <a:t> </a:t>
            </a:r>
            <a:r>
              <a:rPr lang="en-US" sz="1400" dirty="0" err="1" smtClean="0">
                <a:solidFill>
                  <a:srgbClr val="FF0000"/>
                </a:solidFill>
              </a:rPr>
              <a:t>là</a:t>
            </a:r>
            <a:r>
              <a:rPr lang="en-US" sz="1400" dirty="0" smtClean="0">
                <a:solidFill>
                  <a:srgbClr val="FF0000"/>
                </a:solidFill>
              </a:rPr>
              <a:t> </a:t>
            </a:r>
            <a:r>
              <a:rPr lang="en-US" sz="1400" dirty="0" err="1" smtClean="0">
                <a:solidFill>
                  <a:srgbClr val="FF0000"/>
                </a:solidFill>
              </a:rPr>
              <a:t>chất</a:t>
            </a:r>
            <a:r>
              <a:rPr lang="en-US" sz="1400" dirty="0" smtClean="0">
                <a:solidFill>
                  <a:srgbClr val="FF0000"/>
                </a:solidFill>
              </a:rPr>
              <a:t> </a:t>
            </a:r>
            <a:r>
              <a:rPr lang="en-US" sz="1400" dirty="0" err="1" smtClean="0">
                <a:solidFill>
                  <a:srgbClr val="FF0000"/>
                </a:solidFill>
              </a:rPr>
              <a:t>lượng</a:t>
            </a:r>
            <a:r>
              <a:rPr lang="en-US" sz="1400" dirty="0" smtClean="0">
                <a:solidFill>
                  <a:srgbClr val="FF0000"/>
                </a:solidFill>
              </a:rPr>
              <a:t> </a:t>
            </a:r>
            <a:r>
              <a:rPr lang="en-US" sz="1400" dirty="0" err="1" smtClean="0">
                <a:solidFill>
                  <a:srgbClr val="FF0000"/>
                </a:solidFill>
              </a:rPr>
              <a:t>sàn</a:t>
            </a:r>
            <a:r>
              <a:rPr lang="en-US" sz="1400" dirty="0" smtClean="0">
                <a:solidFill>
                  <a:srgbClr val="FF0000"/>
                </a:solidFill>
              </a:rPr>
              <a:t> </a:t>
            </a:r>
            <a:r>
              <a:rPr lang="en-US" sz="1400" dirty="0" err="1" smtClean="0">
                <a:solidFill>
                  <a:srgbClr val="FF0000"/>
                </a:solidFill>
              </a:rPr>
              <a:t>tốt</a:t>
            </a:r>
            <a:r>
              <a:rPr lang="en-US" sz="1400" dirty="0" smtClean="0">
                <a:solidFill>
                  <a:srgbClr val="FF0000"/>
                </a:solidFill>
              </a:rPr>
              <a:t> </a:t>
            </a:r>
            <a:r>
              <a:rPr lang="en-US" sz="1400" dirty="0" err="1" smtClean="0">
                <a:solidFill>
                  <a:srgbClr val="FF0000"/>
                </a:solidFill>
              </a:rPr>
              <a:t>giúp</a:t>
            </a:r>
            <a:r>
              <a:rPr lang="en-US" sz="1400" dirty="0" smtClean="0">
                <a:solidFill>
                  <a:srgbClr val="FF0000"/>
                </a:solidFill>
              </a:rPr>
              <a:t> </a:t>
            </a:r>
            <a:r>
              <a:rPr lang="en-US" sz="1400" dirty="0" err="1" smtClean="0">
                <a:solidFill>
                  <a:srgbClr val="FF0000"/>
                </a:solidFill>
              </a:rPr>
              <a:t>tất</a:t>
            </a:r>
            <a:r>
              <a:rPr lang="en-US" sz="1400" dirty="0" smtClean="0">
                <a:solidFill>
                  <a:srgbClr val="FF0000"/>
                </a:solidFill>
              </a:rPr>
              <a:t> </a:t>
            </a:r>
            <a:r>
              <a:rPr lang="en-US" sz="1400" dirty="0" err="1" smtClean="0">
                <a:solidFill>
                  <a:srgbClr val="FF0000"/>
                </a:solidFill>
              </a:rPr>
              <a:t>cả</a:t>
            </a:r>
            <a:r>
              <a:rPr lang="en-US" sz="1400" dirty="0" smtClean="0">
                <a:solidFill>
                  <a:srgbClr val="FF0000"/>
                </a:solidFill>
              </a:rPr>
              <a:t> </a:t>
            </a:r>
            <a:r>
              <a:rPr lang="en-US" sz="1400" dirty="0" err="1" smtClean="0">
                <a:solidFill>
                  <a:srgbClr val="FF0000"/>
                </a:solidFill>
              </a:rPr>
              <a:t>có</a:t>
            </a:r>
            <a:r>
              <a:rPr lang="en-US" sz="1400" dirty="0" smtClean="0">
                <a:solidFill>
                  <a:srgbClr val="FF0000"/>
                </a:solidFill>
              </a:rPr>
              <a:t> </a:t>
            </a:r>
            <a:r>
              <a:rPr lang="en-US" sz="1400" dirty="0" err="1" smtClean="0">
                <a:solidFill>
                  <a:srgbClr val="FF0000"/>
                </a:solidFill>
              </a:rPr>
              <a:t>lợi</a:t>
            </a:r>
            <a:r>
              <a:rPr lang="en-US" sz="1400" dirty="0" smtClean="0">
                <a:solidFill>
                  <a:srgbClr val="FF0000"/>
                </a:solidFill>
              </a:rPr>
              <a:t>.</a:t>
            </a:r>
            <a:endParaRPr lang="en-US" sz="1400" dirty="0">
              <a:solidFill>
                <a:srgbClr val="FF0000"/>
              </a:solidFill>
              <a:cs typeface="+mj-cs"/>
            </a:endParaRPr>
          </a:p>
        </p:txBody>
      </p:sp>
      <p:sp>
        <p:nvSpPr>
          <p:cNvPr id="10" name="Text Placeholder 3"/>
          <p:cNvSpPr txBox="1">
            <a:spLocks/>
          </p:cNvSpPr>
          <p:nvPr/>
        </p:nvSpPr>
        <p:spPr>
          <a:xfrm>
            <a:off x="6246812" y="4207928"/>
            <a:ext cx="4086436" cy="1428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err="1">
                <a:solidFill>
                  <a:schemeClr val="bg1"/>
                </a:solidFill>
              </a:rPr>
              <a:t>Thêm</a:t>
            </a:r>
            <a:r>
              <a:rPr lang="en-US" sz="1800" b="1" dirty="0">
                <a:solidFill>
                  <a:schemeClr val="bg1"/>
                </a:solidFill>
              </a:rPr>
              <a:t> </a:t>
            </a:r>
            <a:r>
              <a:rPr lang="en-US" sz="1800" b="1" dirty="0" smtClean="0">
                <a:solidFill>
                  <a:schemeClr val="bg1"/>
                </a:solidFill>
              </a:rPr>
              <a:t>chi </a:t>
            </a:r>
            <a:r>
              <a:rPr lang="en-US" sz="1800" b="1" dirty="0" err="1" smtClean="0">
                <a:solidFill>
                  <a:schemeClr val="bg1"/>
                </a:solidFill>
              </a:rPr>
              <a:t>phí</a:t>
            </a:r>
            <a:endParaRPr lang="en-US" sz="1800" b="1" dirty="0">
              <a:solidFill>
                <a:schemeClr val="bg1"/>
              </a:solidFill>
            </a:endParaRPr>
          </a:p>
          <a:p>
            <a:pPr algn="l" defTabSz="1218987">
              <a:lnSpc>
                <a:spcPct val="150000"/>
              </a:lnSpc>
              <a:spcBef>
                <a:spcPct val="20000"/>
              </a:spcBef>
              <a:defRPr/>
            </a:pPr>
            <a:r>
              <a:rPr lang="vi-VN" sz="1400" dirty="0" smtClean="0">
                <a:solidFill>
                  <a:srgbClr val="FF0000"/>
                </a:solidFill>
              </a:rPr>
              <a:t>IEO </a:t>
            </a:r>
            <a:r>
              <a:rPr lang="vi-VN" sz="1400" dirty="0">
                <a:solidFill>
                  <a:srgbClr val="FF0000"/>
                </a:solidFill>
              </a:rPr>
              <a:t>là một cách tuyệt vời để tăng thêm phí giao dịch trên sàn giao </a:t>
            </a:r>
            <a:r>
              <a:rPr lang="vi-VN" sz="1400" dirty="0" smtClean="0">
                <a:solidFill>
                  <a:srgbClr val="FF0000"/>
                </a:solidFill>
              </a:rPr>
              <a:t>dịch. </a:t>
            </a:r>
            <a:r>
              <a:rPr lang="en-US" sz="1400" dirty="0" err="1" smtClean="0">
                <a:solidFill>
                  <a:srgbClr val="FF0000"/>
                </a:solidFill>
              </a:rPr>
              <a:t>Ngoài</a:t>
            </a:r>
            <a:r>
              <a:rPr lang="en-US" sz="1400" dirty="0" smtClean="0">
                <a:solidFill>
                  <a:srgbClr val="FF0000"/>
                </a:solidFill>
              </a:rPr>
              <a:t> </a:t>
            </a:r>
            <a:r>
              <a:rPr lang="en-US" sz="1400" dirty="0" err="1" smtClean="0">
                <a:solidFill>
                  <a:srgbClr val="FF0000"/>
                </a:solidFill>
              </a:rPr>
              <a:t>ra</a:t>
            </a:r>
            <a:r>
              <a:rPr lang="en-US" sz="1400" dirty="0" smtClean="0">
                <a:solidFill>
                  <a:srgbClr val="FF0000"/>
                </a:solidFill>
              </a:rPr>
              <a:t> s</a:t>
            </a:r>
            <a:r>
              <a:rPr lang="vi-VN" sz="1400" dirty="0" smtClean="0">
                <a:solidFill>
                  <a:srgbClr val="FF0000"/>
                </a:solidFill>
              </a:rPr>
              <a:t>àn </a:t>
            </a:r>
            <a:r>
              <a:rPr lang="vi-VN" sz="1400" dirty="0">
                <a:solidFill>
                  <a:srgbClr val="FF0000"/>
                </a:solidFill>
              </a:rPr>
              <a:t>cũng tính phí cho các </a:t>
            </a:r>
            <a:r>
              <a:rPr lang="vi-VN" sz="1400" dirty="0" smtClean="0">
                <a:solidFill>
                  <a:srgbClr val="FF0000"/>
                </a:solidFill>
              </a:rPr>
              <a:t>startup</a:t>
            </a:r>
            <a:r>
              <a:rPr lang="en-US" sz="1400" dirty="0" smtClean="0">
                <a:solidFill>
                  <a:srgbClr val="FF0000"/>
                </a:solidFill>
              </a:rPr>
              <a:t> </a:t>
            </a:r>
            <a:r>
              <a:rPr lang="en-US" sz="1400" dirty="0" err="1" smtClean="0">
                <a:solidFill>
                  <a:srgbClr val="FF0000"/>
                </a:solidFill>
              </a:rPr>
              <a:t>đã</a:t>
            </a:r>
            <a:r>
              <a:rPr lang="en-US" sz="1400" dirty="0" smtClean="0">
                <a:solidFill>
                  <a:srgbClr val="FF0000"/>
                </a:solidFill>
              </a:rPr>
              <a:t> </a:t>
            </a:r>
            <a:r>
              <a:rPr lang="en-US" sz="1400" dirty="0" err="1" smtClean="0">
                <a:solidFill>
                  <a:srgbClr val="FF0000"/>
                </a:solidFill>
              </a:rPr>
              <a:t>được</a:t>
            </a:r>
            <a:r>
              <a:rPr lang="en-US" sz="1400" dirty="0" smtClean="0">
                <a:solidFill>
                  <a:srgbClr val="FF0000"/>
                </a:solidFill>
              </a:rPr>
              <a:t> </a:t>
            </a:r>
            <a:r>
              <a:rPr lang="en-US" sz="1400" dirty="0" err="1" smtClean="0">
                <a:solidFill>
                  <a:srgbClr val="FF0000"/>
                </a:solidFill>
              </a:rPr>
              <a:t>kiểm</a:t>
            </a:r>
            <a:r>
              <a:rPr lang="en-US" sz="1400" dirty="0" smtClean="0">
                <a:solidFill>
                  <a:srgbClr val="FF0000"/>
                </a:solidFill>
              </a:rPr>
              <a:t> </a:t>
            </a:r>
            <a:r>
              <a:rPr lang="en-US" sz="1400" dirty="0" err="1" smtClean="0">
                <a:solidFill>
                  <a:srgbClr val="FF0000"/>
                </a:solidFill>
              </a:rPr>
              <a:t>duyệt</a:t>
            </a:r>
            <a:r>
              <a:rPr lang="vi-VN" sz="1400" dirty="0" smtClean="0">
                <a:solidFill>
                  <a:srgbClr val="FF0000"/>
                </a:solidFill>
              </a:rPr>
              <a:t>.</a:t>
            </a:r>
            <a:endParaRPr lang="en-US" sz="1400" dirty="0">
              <a:solidFill>
                <a:srgbClr val="FF0000"/>
              </a:solidFill>
              <a:cs typeface="+mj-cs"/>
            </a:endParaRPr>
          </a:p>
        </p:txBody>
      </p:sp>
      <p:sp>
        <p:nvSpPr>
          <p:cNvPr id="11" name="Text Placeholder 3"/>
          <p:cNvSpPr txBox="1">
            <a:spLocks/>
          </p:cNvSpPr>
          <p:nvPr/>
        </p:nvSpPr>
        <p:spPr>
          <a:xfrm>
            <a:off x="379412" y="4692676"/>
            <a:ext cx="4086436" cy="1428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Coin </a:t>
            </a:r>
            <a:r>
              <a:rPr lang="en-US" sz="1800" b="1" dirty="0" err="1" smtClean="0">
                <a:solidFill>
                  <a:schemeClr val="bg1"/>
                </a:solidFill>
              </a:rPr>
              <a:t>sàn</a:t>
            </a:r>
            <a:r>
              <a:rPr lang="en-US" sz="1800" b="1" dirty="0" smtClean="0">
                <a:solidFill>
                  <a:schemeClr val="bg1"/>
                </a:solidFill>
              </a:rPr>
              <a:t> t</a:t>
            </a:r>
            <a:r>
              <a:rPr lang="vi-VN" sz="1800" b="1" dirty="0" smtClean="0">
                <a:solidFill>
                  <a:schemeClr val="bg1"/>
                </a:solidFill>
              </a:rPr>
              <a:t>ăn</a:t>
            </a:r>
            <a:r>
              <a:rPr lang="en-US" sz="1800" b="1" dirty="0" smtClean="0">
                <a:solidFill>
                  <a:schemeClr val="bg1"/>
                </a:solidFill>
              </a:rPr>
              <a:t>g</a:t>
            </a:r>
            <a:endParaRPr lang="en-US" sz="1800" b="1" dirty="0">
              <a:solidFill>
                <a:schemeClr val="bg1"/>
              </a:solidFill>
            </a:endParaRPr>
          </a:p>
          <a:p>
            <a:pPr algn="l" defTabSz="1218987">
              <a:lnSpc>
                <a:spcPct val="150000"/>
              </a:lnSpc>
              <a:spcBef>
                <a:spcPct val="20000"/>
              </a:spcBef>
              <a:defRPr/>
            </a:pPr>
            <a:r>
              <a:rPr lang="en-US" sz="1400" dirty="0" smtClean="0">
                <a:solidFill>
                  <a:srgbClr val="FF0000"/>
                </a:solidFill>
              </a:rPr>
              <a:t>Coin </a:t>
            </a:r>
            <a:r>
              <a:rPr lang="en-US" sz="1400" dirty="0" err="1" smtClean="0">
                <a:solidFill>
                  <a:srgbClr val="FF0000"/>
                </a:solidFill>
              </a:rPr>
              <a:t>sàn</a:t>
            </a:r>
            <a:r>
              <a:rPr lang="en-US" sz="1400" dirty="0" smtClean="0">
                <a:solidFill>
                  <a:srgbClr val="FF0000"/>
                </a:solidFill>
              </a:rPr>
              <a:t> </a:t>
            </a:r>
            <a:r>
              <a:rPr lang="en-US" sz="1400" dirty="0" err="1" smtClean="0">
                <a:solidFill>
                  <a:srgbClr val="FF0000"/>
                </a:solidFill>
              </a:rPr>
              <a:t>được</a:t>
            </a:r>
            <a:r>
              <a:rPr lang="en-US" sz="1400" dirty="0" smtClean="0">
                <a:solidFill>
                  <a:srgbClr val="FF0000"/>
                </a:solidFill>
              </a:rPr>
              <a:t> list </a:t>
            </a:r>
            <a:r>
              <a:rPr lang="en-US" sz="1400" dirty="0" err="1" smtClean="0">
                <a:solidFill>
                  <a:srgbClr val="FF0000"/>
                </a:solidFill>
              </a:rPr>
              <a:t>như</a:t>
            </a:r>
            <a:r>
              <a:rPr lang="en-US" sz="1400" dirty="0" smtClean="0">
                <a:solidFill>
                  <a:srgbClr val="FF0000"/>
                </a:solidFill>
              </a:rPr>
              <a:t> </a:t>
            </a:r>
            <a:r>
              <a:rPr lang="en-US" sz="1400" dirty="0" err="1" smtClean="0">
                <a:solidFill>
                  <a:srgbClr val="FF0000"/>
                </a:solidFill>
              </a:rPr>
              <a:t>một</a:t>
            </a:r>
            <a:r>
              <a:rPr lang="en-US" sz="1400" dirty="0" smtClean="0">
                <a:solidFill>
                  <a:srgbClr val="FF0000"/>
                </a:solidFill>
              </a:rPr>
              <a:t> </a:t>
            </a:r>
            <a:r>
              <a:rPr lang="en-US" sz="1400" dirty="0" err="1" smtClean="0">
                <a:solidFill>
                  <a:srgbClr val="FF0000"/>
                </a:solidFill>
              </a:rPr>
              <a:t>hình</a:t>
            </a:r>
            <a:r>
              <a:rPr lang="en-US" sz="1400" dirty="0" smtClean="0">
                <a:solidFill>
                  <a:srgbClr val="FF0000"/>
                </a:solidFill>
              </a:rPr>
              <a:t> </a:t>
            </a:r>
            <a:r>
              <a:rPr lang="en-US" sz="1400" dirty="0" err="1" smtClean="0">
                <a:solidFill>
                  <a:srgbClr val="FF0000"/>
                </a:solidFill>
              </a:rPr>
              <a:t>thức</a:t>
            </a:r>
            <a:r>
              <a:rPr lang="en-US" sz="1400" dirty="0" smtClean="0">
                <a:solidFill>
                  <a:srgbClr val="FF0000"/>
                </a:solidFill>
              </a:rPr>
              <a:t> </a:t>
            </a:r>
            <a:r>
              <a:rPr lang="en-US" sz="1400" dirty="0" err="1" smtClean="0">
                <a:solidFill>
                  <a:srgbClr val="FF0000"/>
                </a:solidFill>
              </a:rPr>
              <a:t>mua</a:t>
            </a:r>
            <a:r>
              <a:rPr lang="en-US" sz="1400" dirty="0" smtClean="0">
                <a:solidFill>
                  <a:srgbClr val="FF0000"/>
                </a:solidFill>
              </a:rPr>
              <a:t> </a:t>
            </a:r>
            <a:r>
              <a:rPr lang="en-US" sz="1400" dirty="0" err="1" smtClean="0">
                <a:solidFill>
                  <a:srgbClr val="FF0000"/>
                </a:solidFill>
              </a:rPr>
              <a:t>bán</a:t>
            </a:r>
            <a:r>
              <a:rPr lang="en-US" sz="1400" dirty="0" smtClean="0">
                <a:solidFill>
                  <a:srgbClr val="FF0000"/>
                </a:solidFill>
              </a:rPr>
              <a:t>. </a:t>
            </a:r>
            <a:r>
              <a:rPr lang="en-US" sz="1400" dirty="0" err="1" smtClean="0">
                <a:solidFill>
                  <a:srgbClr val="FF0000"/>
                </a:solidFill>
              </a:rPr>
              <a:t>Sự</a:t>
            </a:r>
            <a:r>
              <a:rPr lang="en-US" sz="1400" dirty="0" smtClean="0">
                <a:solidFill>
                  <a:srgbClr val="FF0000"/>
                </a:solidFill>
              </a:rPr>
              <a:t> </a:t>
            </a:r>
            <a:r>
              <a:rPr lang="en-US" sz="1400" dirty="0" err="1" smtClean="0">
                <a:solidFill>
                  <a:srgbClr val="FF0000"/>
                </a:solidFill>
              </a:rPr>
              <a:t>thành</a:t>
            </a:r>
            <a:r>
              <a:rPr lang="en-US" sz="1400" dirty="0" smtClean="0">
                <a:solidFill>
                  <a:srgbClr val="FF0000"/>
                </a:solidFill>
              </a:rPr>
              <a:t> </a:t>
            </a:r>
            <a:r>
              <a:rPr lang="en-US" sz="1400" dirty="0" err="1" smtClean="0">
                <a:solidFill>
                  <a:srgbClr val="FF0000"/>
                </a:solidFill>
              </a:rPr>
              <a:t>công</a:t>
            </a:r>
            <a:r>
              <a:rPr lang="en-US" sz="1400" dirty="0" smtClean="0">
                <a:solidFill>
                  <a:srgbClr val="FF0000"/>
                </a:solidFill>
              </a:rPr>
              <a:t> </a:t>
            </a:r>
            <a:r>
              <a:rPr lang="en-US" sz="1400" dirty="0" err="1" smtClean="0">
                <a:solidFill>
                  <a:srgbClr val="FF0000"/>
                </a:solidFill>
              </a:rPr>
              <a:t>của</a:t>
            </a:r>
            <a:r>
              <a:rPr lang="en-US" sz="1400" dirty="0" smtClean="0">
                <a:solidFill>
                  <a:srgbClr val="FF0000"/>
                </a:solidFill>
              </a:rPr>
              <a:t> </a:t>
            </a:r>
            <a:r>
              <a:rPr lang="vi-VN" sz="1400" dirty="0" smtClean="0">
                <a:solidFill>
                  <a:srgbClr val="FF0000"/>
                </a:solidFill>
              </a:rPr>
              <a:t>đợt IEO</a:t>
            </a:r>
            <a:r>
              <a:rPr lang="en-US" sz="1400" dirty="0" smtClean="0">
                <a:solidFill>
                  <a:srgbClr val="FF0000"/>
                </a:solidFill>
              </a:rPr>
              <a:t> </a:t>
            </a:r>
            <a:r>
              <a:rPr lang="en-US" sz="1400" dirty="0" err="1" smtClean="0">
                <a:solidFill>
                  <a:srgbClr val="FF0000"/>
                </a:solidFill>
              </a:rPr>
              <a:t>giúp</a:t>
            </a:r>
            <a:r>
              <a:rPr lang="en-US" sz="1400" dirty="0" smtClean="0">
                <a:solidFill>
                  <a:srgbClr val="FF0000"/>
                </a:solidFill>
              </a:rPr>
              <a:t> </a:t>
            </a:r>
            <a:r>
              <a:rPr lang="vi-VN" sz="1400" dirty="0" smtClean="0">
                <a:solidFill>
                  <a:srgbClr val="FF0000"/>
                </a:solidFill>
              </a:rPr>
              <a:t>giá </a:t>
            </a:r>
            <a:r>
              <a:rPr lang="vi-VN" sz="1400" dirty="0">
                <a:solidFill>
                  <a:srgbClr val="FF0000"/>
                </a:solidFill>
              </a:rPr>
              <a:t>coin </a:t>
            </a:r>
            <a:r>
              <a:rPr lang="en-US" sz="1400" dirty="0" err="1" smtClean="0">
                <a:solidFill>
                  <a:srgbClr val="FF0000"/>
                </a:solidFill>
              </a:rPr>
              <a:t>sàn</a:t>
            </a:r>
            <a:r>
              <a:rPr lang="en-US" sz="1400" dirty="0" smtClean="0">
                <a:solidFill>
                  <a:srgbClr val="FF0000"/>
                </a:solidFill>
              </a:rPr>
              <a:t> </a:t>
            </a:r>
            <a:r>
              <a:rPr lang="en-US" sz="1400" dirty="0" err="1" smtClean="0">
                <a:solidFill>
                  <a:srgbClr val="FF0000"/>
                </a:solidFill>
              </a:rPr>
              <a:t>được</a:t>
            </a:r>
            <a:r>
              <a:rPr lang="vi-VN" sz="1400" dirty="0" smtClean="0">
                <a:solidFill>
                  <a:srgbClr val="FF0000"/>
                </a:solidFill>
              </a:rPr>
              <a:t> </a:t>
            </a:r>
            <a:r>
              <a:rPr lang="vi-VN" sz="1400" dirty="0">
                <a:solidFill>
                  <a:srgbClr val="FF0000"/>
                </a:solidFill>
              </a:rPr>
              <a:t>hưởng </a:t>
            </a:r>
            <a:r>
              <a:rPr lang="vi-VN" sz="1400" dirty="0" smtClean="0">
                <a:solidFill>
                  <a:srgbClr val="FF0000"/>
                </a:solidFill>
              </a:rPr>
              <a:t>lợi</a:t>
            </a:r>
            <a:endParaRPr lang="en-US" sz="1400" dirty="0">
              <a:solidFill>
                <a:srgbClr val="FF0000"/>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a:xfrm>
            <a:off x="760412" y="330089"/>
            <a:ext cx="10668000" cy="660511"/>
          </a:xfrm>
        </p:spPr>
        <p:txBody>
          <a:bodyPr/>
          <a:lstStyle/>
          <a:p>
            <a:r>
              <a:rPr lang="en-US" b="1">
                <a:solidFill>
                  <a:schemeClr val="bg1"/>
                </a:solidFill>
              </a:rPr>
              <a:t>LỢI ÍCH CỦA SẢN KHI TRIỂN KHAI IEO</a:t>
            </a:r>
            <a:endParaRPr lang="en-US" b="1" dirty="0">
              <a:solidFill>
                <a:schemeClr val="bg1"/>
              </a:solidFill>
            </a:endParaRPr>
          </a:p>
        </p:txBody>
      </p:sp>
      <p:sp>
        <p:nvSpPr>
          <p:cNvPr id="33" name="Text Placeholder 44"/>
          <p:cNvSpPr txBox="1">
            <a:spLocks/>
          </p:cNvSpPr>
          <p:nvPr/>
        </p:nvSpPr>
        <p:spPr>
          <a:xfrm>
            <a:off x="150812" y="1114904"/>
            <a:ext cx="505684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Không</a:t>
            </a:r>
            <a:r>
              <a:rPr lang="en-US" sz="2000" b="1" dirty="0">
                <a:solidFill>
                  <a:schemeClr val="bg1"/>
                </a:solidFill>
              </a:rPr>
              <a:t> </a:t>
            </a:r>
            <a:r>
              <a:rPr lang="en-US" sz="2000" b="1" dirty="0" err="1" smtClean="0">
                <a:solidFill>
                  <a:schemeClr val="bg1"/>
                </a:solidFill>
              </a:rPr>
              <a:t>cần</a:t>
            </a:r>
            <a:r>
              <a:rPr lang="en-US" sz="2000" b="1" dirty="0" smtClean="0">
                <a:solidFill>
                  <a:schemeClr val="bg1"/>
                </a:solidFill>
              </a:rPr>
              <a:t> </a:t>
            </a:r>
            <a:r>
              <a:rPr lang="vi-VN" sz="2000" b="1" dirty="0" smtClean="0">
                <a:solidFill>
                  <a:schemeClr val="bg1"/>
                </a:solidFill>
              </a:rPr>
              <a:t>đă</a:t>
            </a:r>
            <a:r>
              <a:rPr lang="en-US" sz="2000" b="1" dirty="0">
                <a:solidFill>
                  <a:schemeClr val="bg1"/>
                </a:solidFill>
              </a:rPr>
              <a:t>ng </a:t>
            </a:r>
            <a:r>
              <a:rPr lang="en-US" sz="2000" b="1" dirty="0" err="1">
                <a:solidFill>
                  <a:schemeClr val="bg1"/>
                </a:solidFill>
              </a:rPr>
              <a:t>ký</a:t>
            </a:r>
            <a:r>
              <a:rPr lang="en-US" sz="2000" b="1" dirty="0">
                <a:solidFill>
                  <a:schemeClr val="bg1"/>
                </a:solidFill>
              </a:rPr>
              <a:t> 2 </a:t>
            </a:r>
            <a:r>
              <a:rPr lang="en-US" sz="2000" b="1" dirty="0" err="1">
                <a:solidFill>
                  <a:schemeClr val="bg1"/>
                </a:solidFill>
              </a:rPr>
              <a:t>lần</a:t>
            </a:r>
            <a:endParaRPr lang="en-US" sz="2000" b="1" dirty="0">
              <a:solidFill>
                <a:schemeClr val="bg1"/>
              </a:solidFill>
            </a:endParaRPr>
          </a:p>
          <a:p>
            <a:pPr marL="0" indent="0">
              <a:lnSpc>
                <a:spcPct val="150000"/>
              </a:lnSpc>
              <a:buNone/>
            </a:pPr>
            <a:r>
              <a:rPr lang="en-US" sz="1600" dirty="0" smtClean="0">
                <a:solidFill>
                  <a:schemeClr val="bg1"/>
                </a:solidFill>
              </a:rPr>
              <a:t>T</a:t>
            </a:r>
            <a:r>
              <a:rPr lang="vi-VN" sz="1600" dirty="0" smtClean="0">
                <a:solidFill>
                  <a:schemeClr val="bg1"/>
                </a:solidFill>
              </a:rPr>
              <a:t>hông </a:t>
            </a:r>
            <a:r>
              <a:rPr lang="vi-VN" sz="1600" dirty="0">
                <a:solidFill>
                  <a:schemeClr val="bg1"/>
                </a:solidFill>
              </a:rPr>
              <a:t>qua KYC / AML tại trang web khởi </a:t>
            </a:r>
            <a:r>
              <a:rPr lang="vi-VN" sz="1600" dirty="0" smtClean="0">
                <a:solidFill>
                  <a:schemeClr val="bg1"/>
                </a:solidFill>
              </a:rPr>
              <a:t>động</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smtClean="0">
                <a:solidFill>
                  <a:schemeClr val="bg1"/>
                </a:solidFill>
              </a:rPr>
              <a:t>viên</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 IEO </a:t>
            </a:r>
            <a:r>
              <a:rPr lang="en-US" sz="1600" dirty="0" err="1" smtClean="0">
                <a:solidFill>
                  <a:schemeClr val="bg1"/>
                </a:solidFill>
              </a:rPr>
              <a:t>không</a:t>
            </a:r>
            <a:r>
              <a:rPr lang="en-US" sz="1600" dirty="0" smtClean="0">
                <a:solidFill>
                  <a:schemeClr val="bg1"/>
                </a:solidFill>
              </a:rPr>
              <a:t> </a:t>
            </a:r>
            <a:r>
              <a:rPr lang="en-US" sz="1600" dirty="0" err="1" smtClean="0">
                <a:solidFill>
                  <a:schemeClr val="bg1"/>
                </a:solidFill>
              </a:rPr>
              <a:t>cần</a:t>
            </a:r>
            <a:r>
              <a:rPr lang="en-US" sz="1600" dirty="0" smtClean="0">
                <a:solidFill>
                  <a:schemeClr val="bg1"/>
                </a:solidFill>
              </a:rPr>
              <a:t> </a:t>
            </a:r>
            <a:r>
              <a:rPr lang="en-US" sz="1600" dirty="0" err="1" smtClean="0">
                <a:solidFill>
                  <a:schemeClr val="bg1"/>
                </a:solidFill>
              </a:rPr>
              <a:t>đăng</a:t>
            </a:r>
            <a:r>
              <a:rPr lang="en-US" sz="1600" dirty="0" smtClean="0">
                <a:solidFill>
                  <a:schemeClr val="bg1"/>
                </a:solidFill>
              </a:rPr>
              <a:t> </a:t>
            </a:r>
            <a:r>
              <a:rPr lang="en-US" sz="1600" dirty="0" err="1" smtClean="0">
                <a:solidFill>
                  <a:schemeClr val="bg1"/>
                </a:solidFill>
              </a:rPr>
              <a:t>ký</a:t>
            </a:r>
            <a:r>
              <a:rPr lang="en-US" sz="1600" dirty="0" smtClean="0">
                <a:solidFill>
                  <a:schemeClr val="bg1"/>
                </a:solidFill>
              </a:rPr>
              <a:t> </a:t>
            </a:r>
            <a:r>
              <a:rPr lang="en-US" sz="1600" dirty="0" err="1" smtClean="0">
                <a:solidFill>
                  <a:schemeClr val="bg1"/>
                </a:solidFill>
              </a:rPr>
              <a:t>lại</a:t>
            </a:r>
            <a:r>
              <a:rPr lang="en-US" sz="1600" dirty="0" smtClean="0">
                <a:solidFill>
                  <a:schemeClr val="bg1"/>
                </a:solidFill>
              </a:rPr>
              <a:t>.</a:t>
            </a:r>
            <a:endParaRPr lang="en-US" sz="1600" dirty="0">
              <a:solidFill>
                <a:schemeClr val="bg1"/>
              </a:solidFill>
            </a:endParaRPr>
          </a:p>
        </p:txBody>
      </p:sp>
      <p:sp>
        <p:nvSpPr>
          <p:cNvPr id="20" name="Text Placeholder 44"/>
          <p:cNvSpPr txBox="1">
            <a:spLocks/>
          </p:cNvSpPr>
          <p:nvPr/>
        </p:nvSpPr>
        <p:spPr>
          <a:xfrm>
            <a:off x="150812" y="2863953"/>
            <a:ext cx="5472748"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Tiếp</a:t>
            </a:r>
            <a:r>
              <a:rPr lang="en-US" sz="2000" b="1" dirty="0">
                <a:solidFill>
                  <a:schemeClr val="bg1"/>
                </a:solidFill>
              </a:rPr>
              <a:t> </a:t>
            </a:r>
            <a:r>
              <a:rPr lang="en-US" sz="2000" b="1" dirty="0" err="1">
                <a:solidFill>
                  <a:schemeClr val="bg1"/>
                </a:solidFill>
              </a:rPr>
              <a:t>cập</a:t>
            </a:r>
            <a:r>
              <a:rPr lang="en-US" sz="2000" b="1" dirty="0">
                <a:solidFill>
                  <a:schemeClr val="bg1"/>
                </a:solidFill>
              </a:rPr>
              <a:t> </a:t>
            </a:r>
            <a:r>
              <a:rPr lang="en-US" sz="2000" b="1" dirty="0" err="1" smtClean="0">
                <a:solidFill>
                  <a:schemeClr val="bg1"/>
                </a:solidFill>
              </a:rPr>
              <a:t>thị</a:t>
            </a:r>
            <a:r>
              <a:rPr lang="en-US" sz="2000" b="1" dirty="0" smtClean="0">
                <a:solidFill>
                  <a:schemeClr val="bg1"/>
                </a:solidFill>
              </a:rPr>
              <a:t> </a:t>
            </a:r>
            <a:r>
              <a:rPr lang="en-US" sz="2000" b="1" dirty="0" err="1" smtClean="0">
                <a:solidFill>
                  <a:schemeClr val="bg1"/>
                </a:solidFill>
              </a:rPr>
              <a:t>tr</a:t>
            </a:r>
            <a:r>
              <a:rPr lang="vi-VN" sz="2000" b="1" dirty="0" smtClean="0">
                <a:solidFill>
                  <a:schemeClr val="bg1"/>
                </a:solidFill>
              </a:rPr>
              <a:t>ường</a:t>
            </a:r>
            <a:r>
              <a:rPr lang="en-US" sz="2000" b="1" dirty="0">
                <a:solidFill>
                  <a:schemeClr val="bg1"/>
                </a:solidFill>
              </a:rPr>
              <a:t> </a:t>
            </a:r>
            <a:r>
              <a:rPr lang="en-US" sz="2000" b="1" dirty="0" err="1">
                <a:solidFill>
                  <a:schemeClr val="bg1"/>
                </a:solidFill>
              </a:rPr>
              <a:t>dễ</a:t>
            </a:r>
            <a:r>
              <a:rPr lang="en-US" sz="2000" b="1" dirty="0">
                <a:solidFill>
                  <a:schemeClr val="bg1"/>
                </a:solidFill>
              </a:rPr>
              <a:t> </a:t>
            </a:r>
            <a:r>
              <a:rPr lang="en-US" sz="2000" b="1" dirty="0" err="1">
                <a:solidFill>
                  <a:schemeClr val="bg1"/>
                </a:solidFill>
              </a:rPr>
              <a:t>dàng</a:t>
            </a:r>
            <a:endParaRPr lang="en-US" sz="2000" b="1" dirty="0">
              <a:solidFill>
                <a:schemeClr val="bg1"/>
              </a:solidFill>
            </a:endParaRPr>
          </a:p>
          <a:p>
            <a:pPr marL="0" indent="0">
              <a:lnSpc>
                <a:spcPct val="150000"/>
              </a:lnSpc>
              <a:buNone/>
            </a:pPr>
            <a:r>
              <a:rPr lang="vi-VN" sz="1600" dirty="0">
                <a:solidFill>
                  <a:schemeClr val="bg1"/>
                </a:solidFill>
              </a:rPr>
              <a:t>Với IEO, các token </a:t>
            </a:r>
            <a:r>
              <a:rPr lang="en-US" sz="1600" dirty="0" err="1" smtClean="0">
                <a:solidFill>
                  <a:schemeClr val="bg1"/>
                </a:solidFill>
              </a:rPr>
              <a:t>tiềm</a:t>
            </a:r>
            <a:r>
              <a:rPr lang="en-US" sz="1600" dirty="0" smtClean="0">
                <a:solidFill>
                  <a:schemeClr val="bg1"/>
                </a:solidFill>
              </a:rPr>
              <a:t> </a:t>
            </a:r>
            <a:r>
              <a:rPr lang="en-US" sz="1600" dirty="0" err="1" smtClean="0">
                <a:solidFill>
                  <a:schemeClr val="bg1"/>
                </a:solidFill>
              </a:rPr>
              <a:t>năng</a:t>
            </a:r>
            <a:r>
              <a:rPr lang="vi-VN" sz="1600" dirty="0" smtClean="0">
                <a:solidFill>
                  <a:schemeClr val="bg1"/>
                </a:solidFill>
              </a:rPr>
              <a:t> </a:t>
            </a:r>
            <a:r>
              <a:rPr lang="vi-VN" sz="1600" dirty="0">
                <a:solidFill>
                  <a:schemeClr val="bg1"/>
                </a:solidFill>
              </a:rPr>
              <a:t>nằm ngay bên cạnh các token hiện tại của bạn trong ví sàn, giúp bạn dễ dàng chuyển số dư giữa các tài </a:t>
            </a:r>
            <a:r>
              <a:rPr lang="en-US" sz="1600" dirty="0" err="1" smtClean="0">
                <a:solidFill>
                  <a:schemeClr val="bg1"/>
                </a:solidFill>
              </a:rPr>
              <a:t>khoản</a:t>
            </a:r>
            <a:r>
              <a:rPr lang="vi-VN" sz="1600" dirty="0" smtClean="0">
                <a:solidFill>
                  <a:schemeClr val="bg1"/>
                </a:solidFill>
              </a:rPr>
              <a:t>.</a:t>
            </a:r>
            <a:endParaRPr lang="en-US" sz="1600" dirty="0">
              <a:solidFill>
                <a:schemeClr val="bg1"/>
              </a:solidFill>
            </a:endParaRPr>
          </a:p>
        </p:txBody>
      </p:sp>
      <p:sp>
        <p:nvSpPr>
          <p:cNvPr id="22" name="Text Placeholder 44"/>
          <p:cNvSpPr txBox="1">
            <a:spLocks/>
          </p:cNvSpPr>
          <p:nvPr/>
        </p:nvSpPr>
        <p:spPr>
          <a:xfrm>
            <a:off x="150812" y="4800600"/>
            <a:ext cx="4841323"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smtClean="0">
                <a:solidFill>
                  <a:schemeClr val="bg1"/>
                </a:solidFill>
              </a:rPr>
              <a:t>Giảm</a:t>
            </a:r>
            <a:r>
              <a:rPr lang="en-US" sz="2000" b="1" dirty="0" smtClean="0">
                <a:solidFill>
                  <a:schemeClr val="bg1"/>
                </a:solidFill>
              </a:rPr>
              <a:t> </a:t>
            </a:r>
            <a:r>
              <a:rPr lang="en-US" sz="2000" b="1" dirty="0" err="1" smtClean="0">
                <a:solidFill>
                  <a:schemeClr val="bg1"/>
                </a:solidFill>
              </a:rPr>
              <a:t>thiểu</a:t>
            </a:r>
            <a:r>
              <a:rPr lang="en-US" sz="2000" b="1" dirty="0" smtClean="0">
                <a:solidFill>
                  <a:schemeClr val="bg1"/>
                </a:solidFill>
              </a:rPr>
              <a:t> </a:t>
            </a:r>
            <a:r>
              <a:rPr lang="en-US" sz="2000" b="1" dirty="0" err="1" smtClean="0">
                <a:solidFill>
                  <a:schemeClr val="bg1"/>
                </a:solidFill>
              </a:rPr>
              <a:t>rủi</a:t>
            </a:r>
            <a:r>
              <a:rPr lang="en-US" sz="2000" b="1" dirty="0" smtClean="0">
                <a:solidFill>
                  <a:schemeClr val="bg1"/>
                </a:solidFill>
              </a:rPr>
              <a:t> </a:t>
            </a:r>
            <a:r>
              <a:rPr lang="en-US" sz="2000" b="1" dirty="0" err="1" smtClean="0">
                <a:solidFill>
                  <a:schemeClr val="bg1"/>
                </a:solidFill>
              </a:rPr>
              <a:t>ro</a:t>
            </a:r>
            <a:endParaRPr lang="en-US" sz="2000" b="1" dirty="0">
              <a:solidFill>
                <a:schemeClr val="bg1"/>
              </a:solidFill>
            </a:endParaRPr>
          </a:p>
          <a:p>
            <a:pPr marL="0" indent="0">
              <a:lnSpc>
                <a:spcPct val="150000"/>
              </a:lnSpc>
              <a:buNone/>
            </a:pPr>
            <a:r>
              <a:rPr lang="en-US" sz="1600" dirty="0" err="1" smtClean="0">
                <a:solidFill>
                  <a:schemeClr val="bg1"/>
                </a:solidFill>
              </a:rPr>
              <a:t>Là</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a:solidFill>
                  <a:schemeClr val="bg1"/>
                </a:solidFill>
              </a:rPr>
              <a:t>viên</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sàn</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 </a:t>
            </a:r>
            <a:r>
              <a:rPr lang="en-US" sz="1600" dirty="0" err="1">
                <a:solidFill>
                  <a:schemeClr val="bg1"/>
                </a:solidFill>
              </a:rPr>
              <a:t>uy</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smtClean="0">
                <a:solidFill>
                  <a:schemeClr val="bg1"/>
                </a:solidFill>
              </a:rPr>
              <a:t>pháp</a:t>
            </a:r>
            <a:r>
              <a:rPr lang="en-US" sz="1600" dirty="0">
                <a:solidFill>
                  <a:schemeClr val="bg1"/>
                </a:solidFill>
              </a:rPr>
              <a:t> </a:t>
            </a:r>
            <a:r>
              <a:rPr lang="en-US" sz="1600" dirty="0" err="1" smtClean="0">
                <a:solidFill>
                  <a:schemeClr val="bg1"/>
                </a:solidFill>
              </a:rPr>
              <a:t>bạn</a:t>
            </a:r>
            <a:r>
              <a:rPr lang="en-US" sz="1600" dirty="0" smtClean="0">
                <a:solidFill>
                  <a:schemeClr val="bg1"/>
                </a:solidFill>
              </a:rPr>
              <a:t> </a:t>
            </a:r>
            <a:r>
              <a:rPr lang="en-US" sz="1600" dirty="0" err="1" smtClean="0">
                <a:solidFill>
                  <a:schemeClr val="bg1"/>
                </a:solidFill>
              </a:rPr>
              <a:t>sẽ</a:t>
            </a:r>
            <a:r>
              <a:rPr lang="en-US" sz="1600" dirty="0" smtClean="0">
                <a:solidFill>
                  <a:schemeClr val="bg1"/>
                </a:solidFill>
              </a:rPr>
              <a:t> </a:t>
            </a:r>
            <a:r>
              <a:rPr lang="en-US" sz="1600" dirty="0" err="1" smtClean="0">
                <a:solidFill>
                  <a:schemeClr val="bg1"/>
                </a:solidFill>
              </a:rPr>
              <a:t>được</a:t>
            </a:r>
            <a:r>
              <a:rPr lang="en-US" sz="1600" dirty="0" smtClean="0">
                <a:solidFill>
                  <a:schemeClr val="bg1"/>
                </a:solidFill>
              </a:rPr>
              <a:t> </a:t>
            </a:r>
            <a:r>
              <a:rPr lang="en-US" sz="1600" dirty="0" err="1" smtClean="0">
                <a:solidFill>
                  <a:schemeClr val="bg1"/>
                </a:solidFill>
              </a:rPr>
              <a:t>đảm</a:t>
            </a:r>
            <a:r>
              <a:rPr lang="en-US" sz="1600" dirty="0" smtClean="0">
                <a:solidFill>
                  <a:schemeClr val="bg1"/>
                </a:solidFill>
              </a:rPr>
              <a:t> </a:t>
            </a:r>
            <a:r>
              <a:rPr lang="en-US" sz="1600" dirty="0" err="1" smtClean="0">
                <a:solidFill>
                  <a:schemeClr val="bg1"/>
                </a:solidFill>
              </a:rPr>
              <a:t>bảo</a:t>
            </a:r>
            <a:r>
              <a:rPr lang="en-US" sz="1600" dirty="0" smtClean="0">
                <a:solidFill>
                  <a:schemeClr val="bg1"/>
                </a:solidFill>
              </a:rPr>
              <a:t> </a:t>
            </a:r>
            <a:r>
              <a:rPr lang="en-US" sz="1600" dirty="0" err="1" smtClean="0">
                <a:solidFill>
                  <a:schemeClr val="bg1"/>
                </a:solidFill>
              </a:rPr>
              <a:t>khi</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96445" y="183993"/>
            <a:ext cx="12292142" cy="660511"/>
          </a:xfrm>
        </p:spPr>
        <p:txBody>
          <a:bodyPr/>
          <a:lstStyle/>
          <a:p>
            <a:r>
              <a:rPr lang="en-US" b="1">
                <a:solidFill>
                  <a:schemeClr val="bg1"/>
                </a:solidFill>
                <a:effectLst>
                  <a:outerShdw blurRad="38100" dist="38100" dir="2700000" algn="tl">
                    <a:srgbClr val="000000">
                      <a:alpha val="43137"/>
                    </a:srgbClr>
                  </a:outerShdw>
                </a:effectLst>
              </a:rPr>
              <a:t>CÁC DỰ </a:t>
            </a:r>
            <a:r>
              <a:rPr lang="en-US" b="1" smtClean="0">
                <a:solidFill>
                  <a:schemeClr val="bg1"/>
                </a:solidFill>
                <a:effectLst>
                  <a:outerShdw blurRad="38100" dist="38100" dir="2700000" algn="tl">
                    <a:srgbClr val="000000">
                      <a:alpha val="43137"/>
                    </a:srgbClr>
                  </a:outerShdw>
                </a:effectLst>
              </a:rPr>
              <a:t>ÁN IEO </a:t>
            </a:r>
            <a:r>
              <a:rPr lang="en-US" b="1">
                <a:solidFill>
                  <a:schemeClr val="bg1"/>
                </a:solidFill>
                <a:effectLst>
                  <a:outerShdw blurRad="38100" dist="38100" dir="2700000" algn="tl">
                    <a:srgbClr val="000000">
                      <a:alpha val="43137"/>
                    </a:srgbClr>
                  </a:outerShdw>
                </a:effectLst>
              </a:rPr>
              <a:t>TIỀM </a:t>
            </a:r>
            <a:r>
              <a:rPr lang="en-US" b="1" smtClean="0">
                <a:solidFill>
                  <a:schemeClr val="bg1"/>
                </a:solidFill>
                <a:effectLst>
                  <a:outerShdw blurRad="38100" dist="38100" dir="2700000" algn="tl">
                    <a:srgbClr val="000000">
                      <a:alpha val="43137"/>
                    </a:srgbClr>
                  </a:outerShdw>
                </a:effectLst>
              </a:rPr>
              <a:t>NĂNG TRONG 2019</a:t>
            </a:r>
            <a:endParaRPr lang="en-US"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132411" y="1257105"/>
            <a:ext cx="2737591" cy="1415750"/>
          </a:xfrm>
          <a:prstGeom prst="rect">
            <a:avLst/>
          </a:prstGeom>
          <a:noFill/>
          <a:ln>
            <a:noFill/>
          </a:ln>
        </p:spPr>
        <p:txBody>
          <a:bodyPr wrap="square" lIns="121899" tIns="60949" rIns="121899" bIns="60949" rtlCol="0" anchor="ctr">
            <a:spAutoFit/>
          </a:bodyPr>
          <a:lstStyle/>
          <a:p>
            <a:pPr>
              <a:lnSpc>
                <a:spcPct val="150000"/>
              </a:lnSpc>
            </a:pPr>
            <a:r>
              <a:rPr lang="vi-VN" sz="1400" dirty="0" smtClean="0">
                <a:solidFill>
                  <a:schemeClr val="bg1"/>
                </a:solidFill>
              </a:rPr>
              <a:t>Ngày </a:t>
            </a:r>
            <a:r>
              <a:rPr lang="vi-VN" sz="1400" dirty="0">
                <a:solidFill>
                  <a:schemeClr val="bg1"/>
                </a:solidFill>
              </a:rPr>
              <a:t>mở bán: </a:t>
            </a:r>
            <a:r>
              <a:rPr lang="en-US" sz="1400" dirty="0" smtClean="0">
                <a:solidFill>
                  <a:schemeClr val="bg1"/>
                </a:solidFill>
              </a:rPr>
              <a:t>12</a:t>
            </a:r>
            <a:r>
              <a:rPr lang="vi-VN" sz="1400" dirty="0" smtClean="0">
                <a:solidFill>
                  <a:schemeClr val="bg1"/>
                </a:solidFill>
              </a:rPr>
              <a:t>/0</a:t>
            </a:r>
            <a:r>
              <a:rPr lang="en-US" sz="1400" dirty="0" smtClean="0">
                <a:solidFill>
                  <a:schemeClr val="bg1"/>
                </a:solidFill>
              </a:rPr>
              <a:t>6</a:t>
            </a:r>
            <a:r>
              <a:rPr lang="vi-VN" sz="1400" dirty="0" smtClean="0">
                <a:solidFill>
                  <a:schemeClr val="bg1"/>
                </a:solidFill>
              </a:rPr>
              <a:t> </a:t>
            </a:r>
            <a:endParaRPr lang="en-US" sz="1400" dirty="0" smtClean="0">
              <a:solidFill>
                <a:schemeClr val="bg1"/>
              </a:solidFill>
            </a:endParaRPr>
          </a:p>
          <a:p>
            <a:pPr>
              <a:lnSpc>
                <a:spcPct val="150000"/>
              </a:lnSpc>
            </a:pPr>
            <a:r>
              <a:rPr lang="vi-VN" sz="1400" dirty="0" smtClean="0">
                <a:solidFill>
                  <a:schemeClr val="bg1"/>
                </a:solidFill>
              </a:rPr>
              <a:t>Mã</a:t>
            </a:r>
            <a:r>
              <a:rPr lang="vi-VN" sz="1400" dirty="0">
                <a:solidFill>
                  <a:schemeClr val="bg1"/>
                </a:solidFill>
              </a:rPr>
              <a:t>: </a:t>
            </a:r>
            <a:r>
              <a:rPr lang="en-US" sz="1400" dirty="0" smtClean="0">
                <a:solidFill>
                  <a:schemeClr val="bg1"/>
                </a:solidFill>
              </a:rPr>
              <a:t>PERL</a:t>
            </a:r>
            <a:r>
              <a:rPr lang="vi-VN" sz="1400" dirty="0" smtClean="0">
                <a:solidFill>
                  <a:schemeClr val="bg1"/>
                </a:solidFill>
              </a:rPr>
              <a:t> </a:t>
            </a:r>
            <a:endParaRPr lang="en-US" sz="1400" dirty="0" smtClean="0">
              <a:solidFill>
                <a:schemeClr val="bg1"/>
              </a:solidFill>
            </a:endParaRPr>
          </a:p>
          <a:p>
            <a:pPr>
              <a:lnSpc>
                <a:spcPct val="150000"/>
              </a:lnSpc>
            </a:pPr>
            <a:r>
              <a:rPr lang="vi-VN" sz="1400" dirty="0" smtClean="0">
                <a:solidFill>
                  <a:schemeClr val="bg1"/>
                </a:solidFill>
              </a:rPr>
              <a:t>Token type:</a:t>
            </a:r>
            <a:r>
              <a:rPr lang="en-US" sz="1400" dirty="0" smtClean="0">
                <a:solidFill>
                  <a:schemeClr val="bg1"/>
                </a:solidFill>
              </a:rPr>
              <a:t> ERC-20</a:t>
            </a:r>
            <a:r>
              <a:rPr lang="vi-VN" sz="1400" dirty="0" smtClean="0">
                <a:solidFill>
                  <a:schemeClr val="bg1"/>
                </a:solidFill>
              </a:rPr>
              <a:t> </a:t>
            </a:r>
            <a:endParaRPr lang="en-US" sz="1400" dirty="0" smtClean="0">
              <a:solidFill>
                <a:schemeClr val="bg1"/>
              </a:solidFill>
            </a:endParaRPr>
          </a:p>
          <a:p>
            <a:pPr>
              <a:lnSpc>
                <a:spcPct val="150000"/>
              </a:lnSpc>
            </a:pPr>
            <a:r>
              <a:rPr lang="vi-VN" sz="1400" dirty="0" smtClean="0">
                <a:solidFill>
                  <a:schemeClr val="bg1"/>
                </a:solidFill>
              </a:rPr>
              <a:t>Giá </a:t>
            </a:r>
            <a:r>
              <a:rPr lang="vi-VN" sz="1400" dirty="0" smtClean="0">
                <a:solidFill>
                  <a:schemeClr val="bg1"/>
                </a:solidFill>
              </a:rPr>
              <a:t>IEO: </a:t>
            </a:r>
            <a:r>
              <a:rPr lang="en-US" sz="1400" dirty="0">
                <a:solidFill>
                  <a:schemeClr val="bg1"/>
                </a:solidFill>
              </a:rPr>
              <a:t>1 PERL = </a:t>
            </a:r>
            <a:r>
              <a:rPr lang="en-US" sz="1400" dirty="0" smtClean="0">
                <a:solidFill>
                  <a:schemeClr val="bg1"/>
                </a:solidFill>
              </a:rPr>
              <a:t>0,06 USD</a:t>
            </a:r>
            <a:endParaRPr lang="en-US" sz="1400" dirty="0">
              <a:solidFill>
                <a:schemeClr val="bg1"/>
              </a:solidFill>
            </a:endParaRPr>
          </a:p>
        </p:txBody>
      </p:sp>
      <p:sp>
        <p:nvSpPr>
          <p:cNvPr id="14" name="TextBox 13"/>
          <p:cNvSpPr txBox="1"/>
          <p:nvPr/>
        </p:nvSpPr>
        <p:spPr>
          <a:xfrm>
            <a:off x="123616" y="3120112"/>
            <a:ext cx="2808263" cy="984863"/>
          </a:xfrm>
          <a:prstGeom prst="rect">
            <a:avLst/>
          </a:prstGeom>
          <a:noFill/>
          <a:ln>
            <a:noFill/>
          </a:ln>
        </p:spPr>
        <p:txBody>
          <a:bodyPr wrap="square" lIns="121899" tIns="60949" rIns="121899" bIns="60949" rtlCol="0" anchor="ctr">
            <a:spAutoFit/>
          </a:bodyPr>
          <a:lstStyle/>
          <a:p>
            <a:r>
              <a:rPr lang="vi-VN" sz="1400" dirty="0" smtClean="0">
                <a:solidFill>
                  <a:schemeClr val="bg1"/>
                </a:solidFill>
              </a:rPr>
              <a:t>Ngày </a:t>
            </a:r>
            <a:r>
              <a:rPr lang="vi-VN" sz="1400" dirty="0">
                <a:solidFill>
                  <a:schemeClr val="bg1"/>
                </a:solidFill>
              </a:rPr>
              <a:t>mở bán: </a:t>
            </a:r>
            <a:r>
              <a:rPr lang="en-US" sz="1400" dirty="0">
                <a:solidFill>
                  <a:schemeClr val="bg1"/>
                </a:solidFill>
              </a:rPr>
              <a:t>12</a:t>
            </a:r>
            <a:r>
              <a:rPr lang="vi-VN" sz="1400" dirty="0">
                <a:solidFill>
                  <a:schemeClr val="bg1"/>
                </a:solidFill>
              </a:rPr>
              <a:t>/0</a:t>
            </a:r>
            <a:r>
              <a:rPr lang="en-US" sz="1400" dirty="0">
                <a:solidFill>
                  <a:schemeClr val="bg1"/>
                </a:solidFill>
              </a:rPr>
              <a:t>6</a:t>
            </a:r>
            <a:r>
              <a:rPr lang="vi-VN" sz="1400" dirty="0">
                <a:solidFill>
                  <a:schemeClr val="bg1"/>
                </a:solidFill>
              </a:rPr>
              <a:t> </a:t>
            </a:r>
            <a:endParaRPr lang="en-US" sz="1400" dirty="0">
              <a:solidFill>
                <a:schemeClr val="bg1"/>
              </a:solidFill>
            </a:endParaRPr>
          </a:p>
          <a:p>
            <a:r>
              <a:rPr lang="vi-VN" sz="1400" dirty="0" smtClean="0">
                <a:solidFill>
                  <a:schemeClr val="bg1"/>
                </a:solidFill>
              </a:rPr>
              <a:t>Mã</a:t>
            </a:r>
            <a:r>
              <a:rPr lang="vi-VN" sz="1400" dirty="0">
                <a:solidFill>
                  <a:schemeClr val="bg1"/>
                </a:solidFill>
              </a:rPr>
              <a:t>:</a:t>
            </a:r>
            <a:r>
              <a:rPr lang="vi-VN" sz="1400" dirty="0">
                <a:solidFill>
                  <a:schemeClr val="bg1"/>
                </a:solidFill>
              </a:rPr>
              <a:t> </a:t>
            </a:r>
            <a:r>
              <a:rPr lang="en-US" sz="1400" dirty="0">
                <a:solidFill>
                  <a:schemeClr val="bg1"/>
                </a:solidFill>
              </a:rPr>
              <a:t>ONE</a:t>
            </a:r>
            <a:endParaRPr lang="en-US" sz="1400" dirty="0">
              <a:solidFill>
                <a:schemeClr val="bg1"/>
              </a:solidFill>
            </a:endParaRPr>
          </a:p>
          <a:p>
            <a:r>
              <a:rPr lang="vi-VN" sz="1400" dirty="0" smtClean="0">
                <a:solidFill>
                  <a:schemeClr val="bg1"/>
                </a:solidFill>
              </a:rPr>
              <a:t>Loại </a:t>
            </a:r>
            <a:r>
              <a:rPr lang="vi-VN" sz="1400" dirty="0">
                <a:solidFill>
                  <a:schemeClr val="bg1"/>
                </a:solidFill>
              </a:rPr>
              <a:t>token</a:t>
            </a:r>
            <a:r>
              <a:rPr lang="vi-VN" sz="1400" dirty="0">
                <a:solidFill>
                  <a:schemeClr val="bg1"/>
                </a:solidFill>
              </a:rPr>
              <a:t>: </a:t>
            </a:r>
            <a:r>
              <a:rPr lang="en-US" sz="1400" dirty="0">
                <a:solidFill>
                  <a:schemeClr val="bg1"/>
                </a:solidFill>
              </a:rPr>
              <a:t>BEP</a:t>
            </a:r>
          </a:p>
          <a:p>
            <a:r>
              <a:rPr lang="vi-VN" sz="1400" dirty="0" smtClean="0">
                <a:solidFill>
                  <a:schemeClr val="bg1"/>
                </a:solidFill>
              </a:rPr>
              <a:t>Giá </a:t>
            </a:r>
            <a:r>
              <a:rPr lang="vi-VN" sz="1400" dirty="0" smtClean="0">
                <a:solidFill>
                  <a:schemeClr val="bg1"/>
                </a:solidFill>
              </a:rPr>
              <a:t>IEO: 1 </a:t>
            </a:r>
            <a:r>
              <a:rPr lang="en-US" sz="1400" dirty="0" smtClean="0">
                <a:solidFill>
                  <a:schemeClr val="bg1"/>
                </a:solidFill>
              </a:rPr>
              <a:t>ONE</a:t>
            </a:r>
            <a:r>
              <a:rPr lang="vi-VN" sz="1400" dirty="0" smtClean="0">
                <a:solidFill>
                  <a:schemeClr val="bg1"/>
                </a:solidFill>
              </a:rPr>
              <a:t> </a:t>
            </a:r>
            <a:r>
              <a:rPr lang="vi-VN" sz="1400" dirty="0" smtClean="0">
                <a:solidFill>
                  <a:schemeClr val="bg1"/>
                </a:solidFill>
              </a:rPr>
              <a:t>= </a:t>
            </a:r>
            <a:r>
              <a:rPr lang="en-US" sz="1400" dirty="0" smtClean="0">
                <a:solidFill>
                  <a:schemeClr val="bg1"/>
                </a:solidFill>
              </a:rPr>
              <a:t>0.0065</a:t>
            </a:r>
            <a:r>
              <a:rPr lang="vi-VN" sz="1400" dirty="0" smtClean="0">
                <a:solidFill>
                  <a:schemeClr val="bg1"/>
                </a:solidFill>
              </a:rPr>
              <a:t> USD</a:t>
            </a:r>
            <a:endParaRPr lang="en-US" sz="1400" dirty="0">
              <a:solidFill>
                <a:schemeClr val="bg1"/>
              </a:solidFill>
            </a:endParaRPr>
          </a:p>
        </p:txBody>
      </p:sp>
      <p:sp>
        <p:nvSpPr>
          <p:cNvPr id="15" name="TextBox 14"/>
          <p:cNvSpPr txBox="1"/>
          <p:nvPr/>
        </p:nvSpPr>
        <p:spPr>
          <a:xfrm>
            <a:off x="100343" y="4901840"/>
            <a:ext cx="2744956" cy="984863"/>
          </a:xfrm>
          <a:prstGeom prst="rect">
            <a:avLst/>
          </a:prstGeom>
          <a:noFill/>
          <a:ln>
            <a:noFill/>
          </a:ln>
        </p:spPr>
        <p:txBody>
          <a:bodyPr wrap="square" lIns="121899" tIns="60949" rIns="121899" bIns="60949" rtlCol="0" anchor="ctr">
            <a:spAutoFit/>
          </a:bodyPr>
          <a:lstStyle/>
          <a:p>
            <a:r>
              <a:rPr lang="vi-VN" sz="1400" dirty="0" smtClean="0">
                <a:solidFill>
                  <a:schemeClr val="bg1"/>
                </a:solidFill>
              </a:rPr>
              <a:t>Ngày </a:t>
            </a:r>
            <a:r>
              <a:rPr lang="vi-VN" sz="1400" dirty="0">
                <a:solidFill>
                  <a:schemeClr val="bg1"/>
                </a:solidFill>
              </a:rPr>
              <a:t>mở bán: </a:t>
            </a:r>
            <a:r>
              <a:rPr lang="vi-VN" sz="1400" dirty="0" smtClean="0">
                <a:solidFill>
                  <a:schemeClr val="bg1"/>
                </a:solidFill>
              </a:rPr>
              <a:t>1</a:t>
            </a:r>
            <a:r>
              <a:rPr lang="en-US" sz="1400" dirty="0" smtClean="0">
                <a:solidFill>
                  <a:schemeClr val="bg1"/>
                </a:solidFill>
              </a:rPr>
              <a:t>8</a:t>
            </a:r>
            <a:r>
              <a:rPr lang="vi-VN" sz="1400" dirty="0" smtClean="0">
                <a:solidFill>
                  <a:schemeClr val="bg1"/>
                </a:solidFill>
              </a:rPr>
              <a:t>/0</a:t>
            </a:r>
            <a:r>
              <a:rPr lang="en-US" sz="1400" dirty="0" smtClean="0">
                <a:solidFill>
                  <a:schemeClr val="bg1"/>
                </a:solidFill>
              </a:rPr>
              <a:t>2</a:t>
            </a:r>
            <a:r>
              <a:rPr lang="vi-VN" sz="1400" dirty="0" smtClean="0">
                <a:solidFill>
                  <a:schemeClr val="bg1"/>
                </a:solidFill>
              </a:rPr>
              <a:t> </a:t>
            </a:r>
            <a:endParaRPr lang="en-US" sz="1400" dirty="0" smtClean="0">
              <a:solidFill>
                <a:schemeClr val="bg1"/>
              </a:solidFill>
            </a:endParaRPr>
          </a:p>
          <a:p>
            <a:r>
              <a:rPr lang="vi-VN" sz="1400" dirty="0" smtClean="0">
                <a:solidFill>
                  <a:schemeClr val="bg1"/>
                </a:solidFill>
              </a:rPr>
              <a:t>Mã</a:t>
            </a:r>
            <a:r>
              <a:rPr lang="vi-VN" sz="1400" dirty="0">
                <a:solidFill>
                  <a:schemeClr val="bg1"/>
                </a:solidFill>
              </a:rPr>
              <a:t>: </a:t>
            </a:r>
            <a:r>
              <a:rPr lang="en-US" sz="1400" dirty="0" smtClean="0">
                <a:solidFill>
                  <a:schemeClr val="bg1"/>
                </a:solidFill>
              </a:rPr>
              <a:t>BTT</a:t>
            </a:r>
            <a:r>
              <a:rPr lang="vi-VN" sz="1400" dirty="0" smtClean="0">
                <a:solidFill>
                  <a:schemeClr val="bg1"/>
                </a:solidFill>
              </a:rPr>
              <a:t> </a:t>
            </a:r>
            <a:endParaRPr lang="en-US" sz="1400" dirty="0" smtClean="0">
              <a:solidFill>
                <a:schemeClr val="bg1"/>
              </a:solidFill>
            </a:endParaRPr>
          </a:p>
          <a:p>
            <a:r>
              <a:rPr lang="vi-VN" sz="1400" dirty="0" smtClean="0">
                <a:solidFill>
                  <a:schemeClr val="bg1"/>
                </a:solidFill>
              </a:rPr>
              <a:t>Loại </a:t>
            </a:r>
            <a:r>
              <a:rPr lang="vi-VN" sz="1400" dirty="0">
                <a:solidFill>
                  <a:schemeClr val="bg1"/>
                </a:solidFill>
              </a:rPr>
              <a:t>token: </a:t>
            </a:r>
            <a:r>
              <a:rPr lang="vi-VN" sz="1400" dirty="0" smtClean="0">
                <a:solidFill>
                  <a:schemeClr val="bg1"/>
                </a:solidFill>
              </a:rPr>
              <a:t>ERC</a:t>
            </a:r>
            <a:r>
              <a:rPr lang="en-US" sz="1400" smtClean="0">
                <a:solidFill>
                  <a:schemeClr val="bg1"/>
                </a:solidFill>
              </a:rPr>
              <a:t>-</a:t>
            </a:r>
            <a:r>
              <a:rPr lang="vi-VN" sz="1400" smtClean="0">
                <a:solidFill>
                  <a:schemeClr val="bg1"/>
                </a:solidFill>
              </a:rPr>
              <a:t>20 </a:t>
            </a:r>
            <a:endParaRPr lang="en-US" sz="1400" dirty="0" smtClean="0">
              <a:solidFill>
                <a:schemeClr val="bg1"/>
              </a:solidFill>
            </a:endParaRPr>
          </a:p>
          <a:p>
            <a:r>
              <a:rPr lang="vi-VN" sz="1400" dirty="0" smtClean="0">
                <a:solidFill>
                  <a:schemeClr val="bg1"/>
                </a:solidFill>
              </a:rPr>
              <a:t>Giá </a:t>
            </a:r>
            <a:r>
              <a:rPr lang="vi-VN" sz="1400" dirty="0">
                <a:solidFill>
                  <a:schemeClr val="bg1"/>
                </a:solidFill>
              </a:rPr>
              <a:t>IEO: 1 </a:t>
            </a:r>
            <a:r>
              <a:rPr lang="en-US" sz="1400" dirty="0" smtClean="0">
                <a:solidFill>
                  <a:schemeClr val="bg1"/>
                </a:solidFill>
              </a:rPr>
              <a:t>BTT</a:t>
            </a:r>
            <a:r>
              <a:rPr lang="vi-VN" sz="1400" dirty="0" smtClean="0">
                <a:solidFill>
                  <a:schemeClr val="bg1"/>
                </a:solidFill>
              </a:rPr>
              <a:t> </a:t>
            </a:r>
            <a:r>
              <a:rPr lang="vi-VN" sz="1400" dirty="0">
                <a:solidFill>
                  <a:schemeClr val="bg1"/>
                </a:solidFill>
              </a:rPr>
              <a:t>= </a:t>
            </a:r>
            <a:r>
              <a:rPr lang="vi-VN" sz="1400" dirty="0" smtClean="0">
                <a:solidFill>
                  <a:schemeClr val="bg1"/>
                </a:solidFill>
              </a:rPr>
              <a:t>0.000177</a:t>
            </a:r>
            <a:r>
              <a:rPr lang="en-US" sz="1400" dirty="0" smtClean="0">
                <a:solidFill>
                  <a:schemeClr val="bg1"/>
                </a:solidFill>
              </a:rPr>
              <a:t> USD</a:t>
            </a:r>
            <a:r>
              <a:rPr lang="vi-VN" sz="1400" dirty="0">
                <a:solidFill>
                  <a:schemeClr val="bg1"/>
                </a:solidFill>
              </a:rPr>
              <a:t> </a:t>
            </a:r>
            <a:endParaRPr lang="en-US" sz="1400" dirty="0">
              <a:solidFill>
                <a:schemeClr val="bg1"/>
              </a:solidFill>
            </a:endParaRPr>
          </a:p>
        </p:txBody>
      </p:sp>
      <p:sp>
        <p:nvSpPr>
          <p:cNvPr id="16" name="TextBox 15"/>
          <p:cNvSpPr txBox="1"/>
          <p:nvPr/>
        </p:nvSpPr>
        <p:spPr>
          <a:xfrm>
            <a:off x="9241239" y="1336334"/>
            <a:ext cx="3124200" cy="984863"/>
          </a:xfrm>
          <a:prstGeom prst="rect">
            <a:avLst/>
          </a:prstGeom>
          <a:noFill/>
          <a:ln>
            <a:noFill/>
          </a:ln>
        </p:spPr>
        <p:txBody>
          <a:bodyPr wrap="square" lIns="121899" tIns="60949" rIns="121899" bIns="60949" rtlCol="0" anchor="ctr">
            <a:spAutoFit/>
          </a:bodyPr>
          <a:lstStyle/>
          <a:p>
            <a:r>
              <a:rPr lang="vi-VN" sz="1400" dirty="0" smtClean="0">
                <a:solidFill>
                  <a:schemeClr val="bg1"/>
                </a:solidFill>
              </a:rPr>
              <a:t>Ngày </a:t>
            </a:r>
            <a:r>
              <a:rPr lang="vi-VN" sz="1400" dirty="0">
                <a:solidFill>
                  <a:schemeClr val="bg1"/>
                </a:solidFill>
              </a:rPr>
              <a:t>mở bán: </a:t>
            </a:r>
            <a:r>
              <a:rPr lang="vi-VN" sz="1400" dirty="0" smtClean="0">
                <a:solidFill>
                  <a:schemeClr val="bg1"/>
                </a:solidFill>
              </a:rPr>
              <a:t>1</a:t>
            </a:r>
            <a:r>
              <a:rPr lang="en-US" sz="1400" dirty="0" smtClean="0">
                <a:solidFill>
                  <a:schemeClr val="bg1"/>
                </a:solidFill>
              </a:rPr>
              <a:t>5/08</a:t>
            </a:r>
          </a:p>
          <a:p>
            <a:r>
              <a:rPr lang="vi-VN" sz="1400" dirty="0" smtClean="0">
                <a:solidFill>
                  <a:schemeClr val="bg1"/>
                </a:solidFill>
              </a:rPr>
              <a:t>Mã</a:t>
            </a:r>
            <a:r>
              <a:rPr lang="vi-VN" sz="1400" dirty="0">
                <a:solidFill>
                  <a:schemeClr val="bg1"/>
                </a:solidFill>
              </a:rPr>
              <a:t>: </a:t>
            </a:r>
            <a:r>
              <a:rPr lang="en-US" sz="1400" dirty="0" smtClean="0">
                <a:solidFill>
                  <a:schemeClr val="bg1"/>
                </a:solidFill>
              </a:rPr>
              <a:t>WIN</a:t>
            </a:r>
            <a:r>
              <a:rPr lang="vi-VN" sz="1400" dirty="0" smtClean="0">
                <a:solidFill>
                  <a:schemeClr val="bg1"/>
                </a:solidFill>
              </a:rPr>
              <a:t> </a:t>
            </a:r>
            <a:endParaRPr lang="en-US" sz="1400" dirty="0" smtClean="0">
              <a:solidFill>
                <a:schemeClr val="bg1"/>
              </a:solidFill>
            </a:endParaRPr>
          </a:p>
          <a:p>
            <a:r>
              <a:rPr lang="vi-VN" sz="1400" dirty="0" smtClean="0">
                <a:solidFill>
                  <a:schemeClr val="bg1"/>
                </a:solidFill>
              </a:rPr>
              <a:t>Loại </a:t>
            </a:r>
            <a:r>
              <a:rPr lang="vi-VN" sz="1400" dirty="0">
                <a:solidFill>
                  <a:schemeClr val="bg1"/>
                </a:solidFill>
              </a:rPr>
              <a:t>token: </a:t>
            </a:r>
            <a:r>
              <a:rPr lang="en-US" sz="1400" dirty="0">
                <a:solidFill>
                  <a:schemeClr val="bg1"/>
                </a:solidFill>
              </a:rPr>
              <a:t>BEP2, TRC20</a:t>
            </a:r>
            <a:r>
              <a:rPr lang="vi-VN" sz="1400" dirty="0">
                <a:solidFill>
                  <a:schemeClr val="bg1"/>
                </a:solidFill>
              </a:rPr>
              <a:t> </a:t>
            </a:r>
            <a:endParaRPr lang="en-US" sz="1400" dirty="0">
              <a:solidFill>
                <a:schemeClr val="bg1"/>
              </a:solidFill>
            </a:endParaRPr>
          </a:p>
          <a:p>
            <a:r>
              <a:rPr lang="vi-VN" sz="1400" dirty="0" smtClean="0">
                <a:solidFill>
                  <a:schemeClr val="bg1"/>
                </a:solidFill>
              </a:rPr>
              <a:t>Giá </a:t>
            </a:r>
            <a:r>
              <a:rPr lang="vi-VN" sz="1400" dirty="0">
                <a:solidFill>
                  <a:schemeClr val="bg1"/>
                </a:solidFill>
              </a:rPr>
              <a:t>IEO: 1 </a:t>
            </a:r>
            <a:r>
              <a:rPr lang="en-US" sz="1400" dirty="0" smtClean="0">
                <a:solidFill>
                  <a:schemeClr val="bg1"/>
                </a:solidFill>
              </a:rPr>
              <a:t>WIN</a:t>
            </a:r>
            <a:r>
              <a:rPr lang="vi-VN" sz="1400" dirty="0" smtClean="0">
                <a:solidFill>
                  <a:schemeClr val="bg1"/>
                </a:solidFill>
              </a:rPr>
              <a:t> </a:t>
            </a:r>
            <a:r>
              <a:rPr lang="vi-VN" sz="1400" dirty="0">
                <a:solidFill>
                  <a:schemeClr val="bg1"/>
                </a:solidFill>
              </a:rPr>
              <a:t>= </a:t>
            </a:r>
            <a:r>
              <a:rPr lang="en-US" sz="1400" dirty="0">
                <a:solidFill>
                  <a:schemeClr val="bg1"/>
                </a:solidFill>
              </a:rPr>
              <a:t>0.00006673</a:t>
            </a:r>
            <a:r>
              <a:rPr lang="vi-VN" sz="1400" dirty="0">
                <a:solidFill>
                  <a:schemeClr val="bg1"/>
                </a:solidFill>
              </a:rPr>
              <a:t> </a:t>
            </a:r>
            <a:r>
              <a:rPr lang="en-US" sz="1400" dirty="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5083" y="4081443"/>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220662" y="3164546"/>
            <a:ext cx="3124200" cy="984863"/>
          </a:xfrm>
          <a:prstGeom prst="rect">
            <a:avLst/>
          </a:prstGeom>
          <a:noFill/>
          <a:ln>
            <a:noFill/>
          </a:ln>
        </p:spPr>
        <p:txBody>
          <a:bodyPr wrap="square" lIns="121899" tIns="60949" rIns="121899" bIns="60949" rtlCol="0" anchor="ctr">
            <a:spAutoFit/>
          </a:bodyPr>
          <a:lstStyle/>
          <a:p>
            <a:r>
              <a:rPr lang="vi-VN" sz="1400" dirty="0" smtClean="0">
                <a:solidFill>
                  <a:schemeClr val="bg1"/>
                </a:solidFill>
              </a:rPr>
              <a:t>Ngày </a:t>
            </a:r>
            <a:r>
              <a:rPr lang="vi-VN" sz="1400" dirty="0">
                <a:solidFill>
                  <a:schemeClr val="bg1"/>
                </a:solidFill>
              </a:rPr>
              <a:t>mở bán: </a:t>
            </a:r>
            <a:r>
              <a:rPr lang="vi-VN" sz="1400" dirty="0" smtClean="0">
                <a:solidFill>
                  <a:schemeClr val="bg1"/>
                </a:solidFill>
              </a:rPr>
              <a:t>1</a:t>
            </a:r>
            <a:r>
              <a:rPr lang="en-US" sz="1400" dirty="0" smtClean="0">
                <a:solidFill>
                  <a:schemeClr val="bg1"/>
                </a:solidFill>
              </a:rPr>
              <a:t>7</a:t>
            </a:r>
            <a:r>
              <a:rPr lang="en-US" sz="1400" dirty="0" smtClean="0">
                <a:solidFill>
                  <a:schemeClr val="bg1"/>
                </a:solidFill>
              </a:rPr>
              <a:t>/07</a:t>
            </a:r>
          </a:p>
          <a:p>
            <a:r>
              <a:rPr lang="vi-VN" sz="1400" dirty="0" smtClean="0">
                <a:solidFill>
                  <a:schemeClr val="bg1"/>
                </a:solidFill>
              </a:rPr>
              <a:t>Mã</a:t>
            </a:r>
            <a:r>
              <a:rPr lang="vi-VN" sz="1400" dirty="0">
                <a:solidFill>
                  <a:schemeClr val="bg1"/>
                </a:solidFill>
              </a:rPr>
              <a:t>: </a:t>
            </a:r>
            <a:r>
              <a:rPr lang="en-US" sz="1400" dirty="0" smtClean="0">
                <a:solidFill>
                  <a:schemeClr val="bg1"/>
                </a:solidFill>
              </a:rPr>
              <a:t>ERD</a:t>
            </a:r>
          </a:p>
          <a:p>
            <a:r>
              <a:rPr lang="vi-VN" sz="1400" dirty="0" smtClean="0">
                <a:solidFill>
                  <a:schemeClr val="bg1"/>
                </a:solidFill>
              </a:rPr>
              <a:t>Loại </a:t>
            </a:r>
            <a:r>
              <a:rPr lang="vi-VN" sz="1400" dirty="0">
                <a:solidFill>
                  <a:schemeClr val="bg1"/>
                </a:solidFill>
              </a:rPr>
              <a:t>token: </a:t>
            </a:r>
            <a:r>
              <a:rPr lang="en-US" sz="1400" dirty="0" smtClean="0">
                <a:solidFill>
                  <a:schemeClr val="bg1"/>
                </a:solidFill>
              </a:rPr>
              <a:t>BEP2</a:t>
            </a:r>
            <a:endParaRPr lang="en-US" sz="1400" dirty="0">
              <a:solidFill>
                <a:schemeClr val="bg1"/>
              </a:solidFill>
            </a:endParaRPr>
          </a:p>
          <a:p>
            <a:r>
              <a:rPr lang="vi-VN" sz="1400" dirty="0" smtClean="0">
                <a:solidFill>
                  <a:schemeClr val="bg1"/>
                </a:solidFill>
              </a:rPr>
              <a:t>Giá </a:t>
            </a:r>
            <a:r>
              <a:rPr lang="vi-VN" sz="1400" dirty="0">
                <a:solidFill>
                  <a:schemeClr val="bg1"/>
                </a:solidFill>
              </a:rPr>
              <a:t>IEO: 1 </a:t>
            </a:r>
            <a:r>
              <a:rPr lang="en-US" sz="1400" dirty="0" smtClean="0">
                <a:solidFill>
                  <a:schemeClr val="bg1"/>
                </a:solidFill>
              </a:rPr>
              <a:t>ERD</a:t>
            </a:r>
            <a:r>
              <a:rPr lang="vi-VN" sz="1400" dirty="0" smtClean="0">
                <a:solidFill>
                  <a:schemeClr val="bg1"/>
                </a:solidFill>
              </a:rPr>
              <a:t> </a:t>
            </a:r>
            <a:r>
              <a:rPr lang="vi-VN" sz="1400" dirty="0">
                <a:solidFill>
                  <a:schemeClr val="bg1"/>
                </a:solidFill>
              </a:rPr>
              <a:t>= </a:t>
            </a:r>
            <a:r>
              <a:rPr lang="en-US" sz="1400" dirty="0">
                <a:solidFill>
                  <a:schemeClr val="bg1"/>
                </a:solidFill>
              </a:rPr>
              <a:t>0.00065 </a:t>
            </a:r>
            <a:r>
              <a:rPr lang="vi-VN" sz="1400" dirty="0">
                <a:solidFill>
                  <a:schemeClr val="bg1"/>
                </a:solidFill>
              </a:rPr>
              <a:t> </a:t>
            </a:r>
            <a:r>
              <a:rPr lang="en-US" sz="1400" dirty="0" smtClean="0">
                <a:solidFill>
                  <a:schemeClr val="bg1"/>
                </a:solidFill>
              </a:rPr>
              <a:t>USD</a:t>
            </a:r>
            <a:endParaRPr lang="en-US" sz="1400" dirty="0">
              <a:solidFill>
                <a:schemeClr val="bg1"/>
              </a:solidFill>
            </a:endParaRPr>
          </a:p>
        </p:txBody>
      </p:sp>
      <p:sp>
        <p:nvSpPr>
          <p:cNvPr id="34" name="TextBox 33"/>
          <p:cNvSpPr txBox="1"/>
          <p:nvPr/>
        </p:nvSpPr>
        <p:spPr>
          <a:xfrm>
            <a:off x="9220662" y="4934762"/>
            <a:ext cx="3124200" cy="984863"/>
          </a:xfrm>
          <a:prstGeom prst="rect">
            <a:avLst/>
          </a:prstGeom>
          <a:noFill/>
          <a:ln>
            <a:noFill/>
          </a:ln>
        </p:spPr>
        <p:txBody>
          <a:bodyPr wrap="square" lIns="121899" tIns="60949" rIns="121899" bIns="60949" rtlCol="0" anchor="ctr">
            <a:spAutoFit/>
          </a:bodyPr>
          <a:lstStyle/>
          <a:p>
            <a:r>
              <a:rPr lang="vi-VN" sz="1400" dirty="0" smtClean="0">
                <a:solidFill>
                  <a:schemeClr val="bg1"/>
                </a:solidFill>
              </a:rPr>
              <a:t>Ngày </a:t>
            </a:r>
            <a:r>
              <a:rPr lang="vi-VN" sz="1400" dirty="0">
                <a:solidFill>
                  <a:schemeClr val="bg1"/>
                </a:solidFill>
              </a:rPr>
              <a:t>mở bán: </a:t>
            </a:r>
            <a:r>
              <a:rPr lang="vi-VN" sz="1400" dirty="0" smtClean="0">
                <a:solidFill>
                  <a:schemeClr val="bg1"/>
                </a:solidFill>
              </a:rPr>
              <a:t>1</a:t>
            </a:r>
            <a:r>
              <a:rPr lang="en-US" sz="1400" dirty="0" smtClean="0">
                <a:solidFill>
                  <a:schemeClr val="bg1"/>
                </a:solidFill>
              </a:rPr>
              <a:t>0</a:t>
            </a:r>
            <a:r>
              <a:rPr lang="en-US" sz="1400" dirty="0" smtClean="0">
                <a:solidFill>
                  <a:schemeClr val="bg1"/>
                </a:solidFill>
              </a:rPr>
              <a:t>/05</a:t>
            </a:r>
          </a:p>
          <a:p>
            <a:r>
              <a:rPr lang="vi-VN" sz="1400" dirty="0" smtClean="0">
                <a:solidFill>
                  <a:schemeClr val="bg1"/>
                </a:solidFill>
              </a:rPr>
              <a:t>Mã</a:t>
            </a:r>
            <a:r>
              <a:rPr lang="vi-VN" sz="1400" dirty="0">
                <a:solidFill>
                  <a:schemeClr val="bg1"/>
                </a:solidFill>
              </a:rPr>
              <a:t>: </a:t>
            </a:r>
            <a:r>
              <a:rPr lang="en-US" sz="1400" dirty="0" smtClean="0">
                <a:solidFill>
                  <a:schemeClr val="bg1"/>
                </a:solidFill>
              </a:rPr>
              <a:t>MATIC</a:t>
            </a:r>
          </a:p>
          <a:p>
            <a:r>
              <a:rPr lang="vi-VN" sz="1400" dirty="0" smtClean="0">
                <a:solidFill>
                  <a:schemeClr val="bg1"/>
                </a:solidFill>
              </a:rPr>
              <a:t>Loại </a:t>
            </a:r>
            <a:r>
              <a:rPr lang="vi-VN" sz="1400" dirty="0">
                <a:solidFill>
                  <a:schemeClr val="bg1"/>
                </a:solidFill>
              </a:rPr>
              <a:t>token: </a:t>
            </a:r>
            <a:r>
              <a:rPr lang="en-US" sz="1400" dirty="0" smtClean="0">
                <a:solidFill>
                  <a:schemeClr val="bg1"/>
                </a:solidFill>
              </a:rPr>
              <a:t>ERC-20</a:t>
            </a:r>
            <a:endParaRPr lang="en-US" sz="1400" dirty="0">
              <a:solidFill>
                <a:schemeClr val="bg1"/>
              </a:solidFill>
            </a:endParaRPr>
          </a:p>
          <a:p>
            <a:r>
              <a:rPr lang="vi-VN" sz="1400" dirty="0" smtClean="0">
                <a:solidFill>
                  <a:schemeClr val="bg1"/>
                </a:solidFill>
              </a:rPr>
              <a:t>Giá </a:t>
            </a:r>
            <a:r>
              <a:rPr lang="vi-VN" sz="1400" dirty="0">
                <a:solidFill>
                  <a:schemeClr val="bg1"/>
                </a:solidFill>
              </a:rPr>
              <a:t>IEO: 1 CELR = </a:t>
            </a:r>
            <a:r>
              <a:rPr lang="en-US" sz="1400" dirty="0">
                <a:solidFill>
                  <a:schemeClr val="bg1"/>
                </a:solidFill>
              </a:rPr>
              <a:t>0.00263 </a:t>
            </a:r>
            <a:r>
              <a:rPr lang="vi-VN" sz="1400" dirty="0">
                <a:solidFill>
                  <a:schemeClr val="bg1"/>
                </a:solidFill>
              </a:rPr>
              <a:t> </a:t>
            </a:r>
            <a:r>
              <a:rPr lang="en-US" sz="1400" dirty="0" smtClean="0">
                <a:solidFill>
                  <a:schemeClr val="bg1"/>
                </a:solidFill>
              </a:rPr>
              <a:t>USD</a:t>
            </a:r>
            <a:endParaRPr lang="en-US" sz="1400" dirty="0">
              <a:solidFill>
                <a:schemeClr val="bg1"/>
              </a:solidFill>
            </a:endParaRPr>
          </a:p>
        </p:txBody>
      </p: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anim calcmode="lin" valueType="num">
                                      <p:cBhvr>
                                        <p:cTn id="28"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1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anim calcmode="lin" valueType="num">
                                      <p:cBhvr>
                                        <p:cTn id="35"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37" dur="500"/>
                                        <p:tgtEl>
                                          <p:spTgt spid="1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5">
                                            <p:txEl>
                                              <p:pRg st="3" end="3"/>
                                            </p:txEl>
                                          </p:spTgt>
                                        </p:tgtEl>
                                        <p:attrNameLst>
                                          <p:attrName>style.visibility</p:attrName>
                                        </p:attrNameLst>
                                      </p:cBhvr>
                                      <p:to>
                                        <p:strVal val="visible"/>
                                      </p:to>
                                    </p:set>
                                    <p:anim calcmode="lin" valueType="num">
                                      <p:cBhvr>
                                        <p:cTn id="42" dur="5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3" end="3"/>
                                            </p:txEl>
                                          </p:spTgt>
                                        </p:tgtEl>
                                        <p:attrNameLst>
                                          <p:attrName>ppt_h</p:attrName>
                                        </p:attrNameLst>
                                      </p:cBhvr>
                                      <p:tavLst>
                                        <p:tav tm="0">
                                          <p:val>
                                            <p:fltVal val="0"/>
                                          </p:val>
                                        </p:tav>
                                        <p:tav tm="100000">
                                          <p:val>
                                            <p:strVal val="#ppt_h"/>
                                          </p:val>
                                        </p:tav>
                                      </p:tavLst>
                                    </p:anim>
                                    <p:animEffect transition="in" filter="fade">
                                      <p:cBhvr>
                                        <p:cTn id="44" dur="500"/>
                                        <p:tgtEl>
                                          <p:spTgt spid="15">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fltVal val="0"/>
                                          </p:val>
                                        </p:tav>
                                        <p:tav tm="100000">
                                          <p:val>
                                            <p:strVal val="#ppt_w"/>
                                          </p:val>
                                        </p:tav>
                                      </p:tavLst>
                                    </p:anim>
                                    <p:anim calcmode="lin" valueType="num">
                                      <p:cBhvr>
                                        <p:cTn id="64" dur="500" fill="hold"/>
                                        <p:tgtEl>
                                          <p:spTgt spid="34"/>
                                        </p:tgtEl>
                                        <p:attrNameLst>
                                          <p:attrName>ppt_h</p:attrName>
                                        </p:attrNameLst>
                                      </p:cBhvr>
                                      <p:tavLst>
                                        <p:tav tm="0">
                                          <p:val>
                                            <p:fltVal val="0"/>
                                          </p:val>
                                        </p:tav>
                                        <p:tav tm="100000">
                                          <p:val>
                                            <p:strVal val="#ppt_h"/>
                                          </p:val>
                                        </p:tav>
                                      </p:tavLst>
                                    </p:anim>
                                    <p:animEffect transition="in" filter="fad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30"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Text"/>
          <p:cNvSpPr txBox="1"/>
          <p:nvPr/>
        </p:nvSpPr>
        <p:spPr>
          <a:xfrm>
            <a:off x="544370" y="5534024"/>
            <a:ext cx="11415854"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06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439"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861"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2290761" y="1752600"/>
            <a:ext cx="7848600" cy="457199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22000" y="3821694"/>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Chip </a:t>
            </a:r>
            <a:r>
              <a:rPr lang="en-US" sz="2000" b="1" dirty="0">
                <a:solidFill>
                  <a:schemeClr val="bg1"/>
                </a:solidFill>
              </a:rPr>
              <a:t>Nano </a:t>
            </a:r>
            <a:r>
              <a:rPr lang="en-US" sz="2000" b="1" dirty="0" err="1">
                <a:solidFill>
                  <a:schemeClr val="bg1"/>
                </a:solidFill>
              </a:rPr>
              <a:t>có</a:t>
            </a:r>
            <a:r>
              <a:rPr lang="en-US" sz="2000" b="1" dirty="0">
                <a:solidFill>
                  <a:schemeClr val="bg1"/>
                </a:solidFill>
              </a:rPr>
              <a:t> </a:t>
            </a:r>
            <a:r>
              <a:rPr lang="en-US" sz="2000" b="1" dirty="0" err="1">
                <a:solidFill>
                  <a:schemeClr val="bg1"/>
                </a:solidFill>
              </a:rPr>
              <a:t>thể</a:t>
            </a:r>
            <a:r>
              <a:rPr lang="en-US" sz="2000" b="1" dirty="0">
                <a:solidFill>
                  <a:schemeClr val="bg1"/>
                </a:solidFill>
              </a:rPr>
              <a:t> </a:t>
            </a:r>
            <a:r>
              <a:rPr lang="en-US" sz="2000" b="1" dirty="0" err="1">
                <a:solidFill>
                  <a:schemeClr val="bg1"/>
                </a:solidFill>
              </a:rPr>
              <a:t>xử</a:t>
            </a:r>
            <a:r>
              <a:rPr lang="en-US" sz="2000" b="1" dirty="0">
                <a:solidFill>
                  <a:schemeClr val="bg1"/>
                </a:solidFill>
              </a:rPr>
              <a:t> </a:t>
            </a:r>
            <a:r>
              <a:rPr lang="en-US" sz="2000" b="1" dirty="0" err="1">
                <a:solidFill>
                  <a:schemeClr val="bg1"/>
                </a:solidFill>
              </a:rPr>
              <a:t>lý</a:t>
            </a:r>
            <a:r>
              <a:rPr lang="en-US" sz="2000" b="1" dirty="0">
                <a:solidFill>
                  <a:schemeClr val="bg1"/>
                </a:solidFill>
              </a:rPr>
              <a:t> </a:t>
            </a:r>
            <a:r>
              <a:rPr lang="en-US" sz="2000" b="1" dirty="0" err="1">
                <a:solidFill>
                  <a:schemeClr val="bg1"/>
                </a:solidFill>
              </a:rPr>
              <a:t>hàng</a:t>
            </a:r>
            <a:r>
              <a:rPr lang="en-US" sz="2000" b="1" dirty="0">
                <a:solidFill>
                  <a:schemeClr val="bg1"/>
                </a:solidFill>
              </a:rPr>
              <a:t> </a:t>
            </a:r>
            <a:r>
              <a:rPr lang="en-US" sz="2000" b="1" dirty="0" err="1">
                <a:solidFill>
                  <a:schemeClr val="bg1"/>
                </a:solidFill>
              </a:rPr>
              <a:t>triệu</a:t>
            </a:r>
            <a:r>
              <a:rPr lang="en-US" sz="2000" b="1" dirty="0">
                <a:solidFill>
                  <a:schemeClr val="bg1"/>
                </a:solidFill>
              </a:rPr>
              <a:t> </a:t>
            </a:r>
            <a:r>
              <a:rPr lang="vi-VN" sz="2000" b="1" dirty="0">
                <a:solidFill>
                  <a:schemeClr val="bg1"/>
                </a:solidFill>
              </a:rPr>
              <a:t>đơ</a:t>
            </a:r>
            <a:r>
              <a:rPr lang="en-US" sz="2000" b="1" dirty="0">
                <a:solidFill>
                  <a:schemeClr val="bg1"/>
                </a:solidFill>
              </a:rPr>
              <a:t>n </a:t>
            </a:r>
            <a:r>
              <a:rPr lang="en-US" sz="2000" b="1" dirty="0" err="1">
                <a:solidFill>
                  <a:schemeClr val="bg1"/>
                </a:solidFill>
              </a:rPr>
              <a:t>hàng</a:t>
            </a:r>
            <a:r>
              <a:rPr lang="en-US" sz="2000" b="1" dirty="0">
                <a:solidFill>
                  <a:schemeClr val="bg1"/>
                </a:solidFill>
              </a:rPr>
              <a:t> </a:t>
            </a:r>
            <a:r>
              <a:rPr lang="en-US" sz="2000" b="1" dirty="0" err="1">
                <a:solidFill>
                  <a:schemeClr val="bg1"/>
                </a:solidFill>
              </a:rPr>
              <a:t>mỗi</a:t>
            </a:r>
            <a:r>
              <a:rPr lang="en-US" sz="2000" b="1" dirty="0">
                <a:solidFill>
                  <a:schemeClr val="bg1"/>
                </a:solidFill>
              </a:rPr>
              <a:t> </a:t>
            </a:r>
            <a:r>
              <a:rPr lang="en-US" sz="2000" b="1" dirty="0" err="1">
                <a:solidFill>
                  <a:schemeClr val="bg1"/>
                </a:solidFill>
              </a:rPr>
              <a:t>giây</a:t>
            </a:r>
            <a:r>
              <a:rPr lang="en-US" sz="2000" b="1" dirty="0">
                <a:solidFill>
                  <a:schemeClr val="bg1"/>
                </a:solidFill>
              </a:rPr>
              <a:t>.</a:t>
            </a:r>
          </a:p>
        </p:txBody>
      </p:sp>
      <p:sp>
        <p:nvSpPr>
          <p:cNvPr id="11" name="TextBox 10"/>
          <p:cNvSpPr txBox="1"/>
          <p:nvPr/>
        </p:nvSpPr>
        <p:spPr>
          <a:xfrm>
            <a:off x="2835274" y="55981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dirty="0" err="1">
                <a:solidFill>
                  <a:schemeClr val="bg1"/>
                </a:solidFill>
              </a:rPr>
              <a:t>trợ</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ngôn</a:t>
            </a:r>
            <a:r>
              <a:rPr lang="en-US" sz="2000" b="1" dirty="0">
                <a:solidFill>
                  <a:schemeClr val="bg1"/>
                </a:solidFill>
              </a:rPr>
              <a:t> </a:t>
            </a:r>
            <a:r>
              <a:rPr lang="en-US" sz="2000" b="1" dirty="0" err="1">
                <a:solidFill>
                  <a:schemeClr val="bg1"/>
                </a:solidFill>
              </a:rPr>
              <a:t>ngữ</a:t>
            </a:r>
            <a:r>
              <a:rPr lang="en-US" sz="2000" b="1" dirty="0">
                <a:solidFill>
                  <a:schemeClr val="bg1"/>
                </a:solidFill>
              </a:rPr>
              <a:t>.</a:t>
            </a:r>
          </a:p>
        </p:txBody>
      </p:sp>
      <p:sp>
        <p:nvSpPr>
          <p:cNvPr id="12" name="TextBox 11"/>
          <p:cNvSpPr txBox="1"/>
          <p:nvPr/>
        </p:nvSpPr>
        <p:spPr>
          <a:xfrm>
            <a:off x="2824161" y="46837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Giao </a:t>
            </a:r>
            <a:r>
              <a:rPr lang="en-US" sz="2000" b="1" dirty="0" err="1">
                <a:solidFill>
                  <a:schemeClr val="bg1"/>
                </a:solidFill>
              </a:rPr>
              <a:t>dịch</a:t>
            </a:r>
            <a:r>
              <a:rPr lang="en-US" sz="2000" b="1" dirty="0">
                <a:solidFill>
                  <a:schemeClr val="bg1"/>
                </a:solidFill>
              </a:rPr>
              <a:t> </a:t>
            </a:r>
            <a:r>
              <a:rPr lang="en-US" sz="2000" b="1" dirty="0" err="1">
                <a:solidFill>
                  <a:schemeClr val="bg1"/>
                </a:solidFill>
              </a:rPr>
              <a:t>nhiều</a:t>
            </a:r>
            <a:r>
              <a:rPr lang="en-US" sz="2000" b="1" dirty="0">
                <a:solidFill>
                  <a:schemeClr val="bg1"/>
                </a:solidFill>
              </a:rPr>
              <a:t> </a:t>
            </a:r>
            <a:r>
              <a:rPr lang="en-US" sz="2000" b="1" dirty="0" err="1">
                <a:solidFill>
                  <a:schemeClr val="bg1"/>
                </a:solidFill>
              </a:rPr>
              <a:t>cặp</a:t>
            </a:r>
            <a:r>
              <a:rPr lang="en-US" sz="2000" b="1" dirty="0">
                <a:solidFill>
                  <a:schemeClr val="bg1"/>
                </a:solidFill>
              </a:rPr>
              <a:t> </a:t>
            </a:r>
            <a:r>
              <a:rPr lang="en-US" sz="2000" b="1" dirty="0" err="1">
                <a:solidFill>
                  <a:schemeClr val="bg1"/>
                </a:solidFill>
              </a:rPr>
              <a:t>tiền</a:t>
            </a:r>
            <a:r>
              <a:rPr lang="en-US" sz="2000" b="1" dirty="0">
                <a:solidFill>
                  <a:schemeClr val="bg1"/>
                </a:solidFill>
              </a:rPr>
              <a:t> </a:t>
            </a:r>
            <a:r>
              <a:rPr lang="en-US" sz="2000" b="1" dirty="0" err="1">
                <a:solidFill>
                  <a:schemeClr val="bg1"/>
                </a:solidFill>
              </a:rPr>
              <a:t>với</a:t>
            </a:r>
            <a:r>
              <a:rPr lang="en-US" sz="2000" b="1" dirty="0">
                <a:solidFill>
                  <a:schemeClr val="bg1"/>
                </a:solidFill>
              </a:rPr>
              <a:t> </a:t>
            </a:r>
            <a:r>
              <a:rPr lang="en-US" sz="2000" b="1" dirty="0" err="1">
                <a:solidFill>
                  <a:schemeClr val="bg1"/>
                </a:solidFill>
              </a:rPr>
              <a:t>tính</a:t>
            </a:r>
            <a:r>
              <a:rPr lang="en-US" sz="2000" b="1" dirty="0">
                <a:solidFill>
                  <a:schemeClr val="bg1"/>
                </a:solidFill>
              </a:rPr>
              <a:t> </a:t>
            </a:r>
            <a:r>
              <a:rPr lang="en-US" sz="2000" b="1" dirty="0" err="1">
                <a:solidFill>
                  <a:schemeClr val="bg1"/>
                </a:solidFill>
              </a:rPr>
              <a:t>thanh</a:t>
            </a:r>
            <a:r>
              <a:rPr lang="en-US" sz="2000" b="1" dirty="0">
                <a:solidFill>
                  <a:schemeClr val="bg1"/>
                </a:solidFill>
              </a:rPr>
              <a:t> </a:t>
            </a:r>
            <a:r>
              <a:rPr lang="en-US" sz="2000" b="1" dirty="0" err="1">
                <a:solidFill>
                  <a:schemeClr val="bg1"/>
                </a:solidFill>
              </a:rPr>
              <a:t>khoản</a:t>
            </a:r>
            <a:r>
              <a:rPr lang="en-US" sz="2000" b="1" dirty="0">
                <a:solidFill>
                  <a:schemeClr val="bg1"/>
                </a:solidFill>
              </a:rPr>
              <a:t> </a:t>
            </a:r>
            <a:r>
              <a:rPr lang="en-US" sz="2000" b="1" dirty="0" err="1">
                <a:solidFill>
                  <a:schemeClr val="bg1"/>
                </a:solidFill>
              </a:rPr>
              <a:t>cao</a:t>
            </a:r>
            <a:r>
              <a:rPr lang="en-US" sz="2000" b="1" dirty="0">
                <a:solidFill>
                  <a:schemeClr val="bg1"/>
                </a:solidFill>
              </a:rPr>
              <a:t>.</a:t>
            </a:r>
          </a:p>
        </p:txBody>
      </p:sp>
      <p:sp>
        <p:nvSpPr>
          <p:cNvPr id="16" name="TextBox 15"/>
          <p:cNvSpPr txBox="1"/>
          <p:nvPr/>
        </p:nvSpPr>
        <p:spPr>
          <a:xfrm>
            <a:off x="2824161" y="2789310"/>
            <a:ext cx="7450335"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err="1">
                <a:solidFill>
                  <a:schemeClr val="bg1"/>
                </a:solidFill>
              </a:rPr>
              <a:t>trợ</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trình</a:t>
            </a:r>
            <a:r>
              <a:rPr lang="en-US" sz="2000" b="1">
                <a:solidFill>
                  <a:schemeClr val="bg1"/>
                </a:solidFill>
              </a:rPr>
              <a:t> </a:t>
            </a:r>
            <a:r>
              <a:rPr lang="en-US" sz="2000" b="1" err="1">
                <a:solidFill>
                  <a:schemeClr val="bg1"/>
                </a:solidFill>
              </a:rPr>
              <a:t>duyệt</a:t>
            </a:r>
            <a:r>
              <a:rPr lang="en-US" sz="2000" b="1">
                <a:solidFill>
                  <a:schemeClr val="bg1"/>
                </a:solidFill>
              </a:rPr>
              <a:t> Web, Apps Mobile </a:t>
            </a:r>
            <a:r>
              <a:rPr lang="en-US" sz="2000" b="1" err="1">
                <a:solidFill>
                  <a:schemeClr val="bg1"/>
                </a:solidFill>
              </a:rPr>
              <a:t>và</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nền</a:t>
            </a:r>
            <a:r>
              <a:rPr lang="en-US" sz="2000" b="1">
                <a:solidFill>
                  <a:schemeClr val="bg1"/>
                </a:solidFill>
              </a:rPr>
              <a:t> </a:t>
            </a:r>
            <a:r>
              <a:rPr lang="en-US" sz="2000" b="1" err="1">
                <a:solidFill>
                  <a:schemeClr val="bg1"/>
                </a:solidFill>
              </a:rPr>
              <a:t>tảng</a:t>
            </a:r>
            <a:r>
              <a:rPr lang="en-US" sz="2000" b="1">
                <a:solidFill>
                  <a:schemeClr val="bg1"/>
                </a:solidFill>
              </a:rPr>
              <a:t> </a:t>
            </a:r>
            <a:r>
              <a:rPr lang="en-US" sz="2000" b="1" err="1">
                <a:solidFill>
                  <a:schemeClr val="bg1"/>
                </a:solidFill>
              </a:rPr>
              <a:t>khác</a:t>
            </a:r>
            <a:r>
              <a:rPr lang="en-US" sz="2000" b="1">
                <a:solidFill>
                  <a:schemeClr val="bg1"/>
                </a:solidFill>
              </a:rPr>
              <a:t>.</a:t>
            </a:r>
          </a:p>
        </p:txBody>
      </p:sp>
      <p:sp>
        <p:nvSpPr>
          <p:cNvPr id="18" name="TextBox 17"/>
          <p:cNvSpPr txBox="1"/>
          <p:nvPr/>
        </p:nvSpPr>
        <p:spPr>
          <a:xfrm>
            <a:off x="2822000" y="1801500"/>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Sử </a:t>
            </a:r>
            <a:r>
              <a:rPr lang="en-US" sz="2000" b="1" dirty="0" err="1">
                <a:solidFill>
                  <a:schemeClr val="bg1"/>
                </a:solidFill>
              </a:rPr>
              <a:t>dụng</a:t>
            </a:r>
            <a:r>
              <a:rPr lang="en-US" sz="2000" b="1" dirty="0">
                <a:solidFill>
                  <a:schemeClr val="bg1"/>
                </a:solidFill>
              </a:rPr>
              <a:t> </a:t>
            </a:r>
            <a:r>
              <a:rPr lang="en-US" sz="2000" b="1" dirty="0" err="1">
                <a:solidFill>
                  <a:schemeClr val="bg1"/>
                </a:solidFill>
              </a:rPr>
              <a:t>hệ</a:t>
            </a:r>
            <a:r>
              <a:rPr lang="en-US" sz="2000" b="1" dirty="0">
                <a:solidFill>
                  <a:schemeClr val="bg1"/>
                </a:solidFill>
              </a:rPr>
              <a:t> </a:t>
            </a:r>
            <a:r>
              <a:rPr lang="en-US" sz="2000" b="1" dirty="0" err="1">
                <a:solidFill>
                  <a:schemeClr val="bg1"/>
                </a:solidFill>
              </a:rPr>
              <a:t>thống</a:t>
            </a:r>
            <a:r>
              <a:rPr lang="en-US" sz="2000" b="1" dirty="0">
                <a:solidFill>
                  <a:schemeClr val="bg1"/>
                </a:solidFill>
              </a:rPr>
              <a:t> </a:t>
            </a:r>
            <a:r>
              <a:rPr lang="en-US" sz="2000" b="1" dirty="0" err="1">
                <a:solidFill>
                  <a:schemeClr val="bg1"/>
                </a:solidFill>
              </a:rPr>
              <a:t>kiến</a:t>
            </a:r>
            <a:r>
              <a:rPr lang="en-US" sz="2000" b="1" dirty="0">
                <a:solidFill>
                  <a:schemeClr val="bg1"/>
                </a:solidFill>
              </a:rPr>
              <a:t> </a:t>
            </a:r>
            <a:r>
              <a:rPr lang="en-US" sz="2000" b="1" dirty="0" err="1">
                <a:solidFill>
                  <a:schemeClr val="bg1"/>
                </a:solidFill>
              </a:rPr>
              <a:t>trúc</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tầng</a:t>
            </a:r>
            <a:r>
              <a:rPr lang="en-US" sz="2000" b="1" dirty="0">
                <a:solidFill>
                  <a:schemeClr val="bg1"/>
                </a:solidFill>
              </a:rPr>
              <a:t> </a:t>
            </a:r>
            <a:r>
              <a:rPr lang="en-US" sz="2000" b="1" dirty="0" err="1">
                <a:solidFill>
                  <a:schemeClr val="bg1"/>
                </a:solidFill>
              </a:rPr>
              <a:t>mạnh</a:t>
            </a:r>
            <a:r>
              <a:rPr lang="en-US" sz="2000" b="1" dirty="0">
                <a:solidFill>
                  <a:schemeClr val="bg1"/>
                </a:solidFill>
              </a:rPr>
              <a:t> </a:t>
            </a:r>
            <a:r>
              <a:rPr lang="en-US" sz="2000" b="1" dirty="0" err="1">
                <a:solidFill>
                  <a:schemeClr val="bg1"/>
                </a:solidFill>
              </a:rPr>
              <a:t>mẽ</a:t>
            </a:r>
            <a:r>
              <a:rPr lang="en-US" sz="2000" b="1" dirty="0">
                <a:solidFill>
                  <a:schemeClr val="bg1"/>
                </a:solidFill>
              </a:rPr>
              <a:t>.</a:t>
            </a:r>
          </a:p>
        </p:txBody>
      </p:sp>
      <p:sp>
        <p:nvSpPr>
          <p:cNvPr id="13" name="Title 2"/>
          <p:cNvSpPr txBox="1">
            <a:spLocks/>
          </p:cNvSpPr>
          <p:nvPr/>
        </p:nvSpPr>
        <p:spPr>
          <a:xfrm>
            <a:off x="1141412" y="567636"/>
            <a:ext cx="117348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3800" b="1" smtClean="0">
                <a:solidFill>
                  <a:schemeClr val="bg1"/>
                </a:solidFill>
              </a:rPr>
              <a:t>ỨNG</a:t>
            </a:r>
            <a:r>
              <a:rPr lang="en-US" sz="3800" b="1">
                <a:solidFill>
                  <a:schemeClr val="bg1"/>
                </a:solidFill>
              </a:rPr>
              <a:t> DỤNG CÔNG NGHỆ </a:t>
            </a:r>
            <a:r>
              <a:rPr lang="en-US" sz="3800" b="1" smtClean="0">
                <a:solidFill>
                  <a:schemeClr val="bg1"/>
                </a:solidFill>
              </a:rPr>
              <a:t>CỦA </a:t>
            </a:r>
            <a:r>
              <a:rPr lang="vi-VN" sz="3800" b="1" smtClean="0">
                <a:solidFill>
                  <a:schemeClr val="bg1"/>
                </a:solidFill>
              </a:rPr>
              <a:t>WORLDTRADE </a:t>
            </a:r>
            <a:endParaRPr lang="en-US" sz="3800" b="1" dirty="0">
              <a:solidFill>
                <a:schemeClr val="bg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1895431"/>
            <a:ext cx="441922" cy="44192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2858562"/>
            <a:ext cx="441922" cy="4419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3895272"/>
            <a:ext cx="441922" cy="441922"/>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4781354"/>
            <a:ext cx="441922" cy="44192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5738450"/>
            <a:ext cx="441922" cy="441922"/>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a:xfrm>
            <a:off x="1294218" y="5519289"/>
            <a:ext cx="4348842" cy="110255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94221" y="441906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54284" y="3126361"/>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4284" y="166315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19614" y="1130977"/>
            <a:ext cx="11154912" cy="231007"/>
          </a:xfrm>
        </p:spPr>
        <p:txBody>
          <a:bodyPr/>
          <a:lstStyle/>
          <a:p>
            <a:r>
              <a:rPr lang="en-US" sz="1900" b="1">
                <a:solidFill>
                  <a:schemeClr val="bg1"/>
                </a:solidFill>
              </a:rPr>
              <a:t>KÝ HIỆU : </a:t>
            </a:r>
            <a:r>
              <a:rPr lang="en-US" sz="1900" b="1" smtClean="0">
                <a:solidFill>
                  <a:schemeClr val="bg1"/>
                </a:solidFill>
              </a:rPr>
              <a:t>WTE</a:t>
            </a:r>
            <a:endParaRPr lang="en-US" sz="1900" b="1">
              <a:solidFill>
                <a:schemeClr val="bg1"/>
              </a:solidFill>
            </a:endParaRPr>
          </a:p>
        </p:txBody>
      </p:sp>
      <p:sp>
        <p:nvSpPr>
          <p:cNvPr id="37" name="Oval 36"/>
          <p:cNvSpPr/>
          <p:nvPr/>
        </p:nvSpPr>
        <p:spPr>
          <a:xfrm>
            <a:off x="37941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37941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0439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37941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58956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1294219" y="1587463"/>
            <a:ext cx="2666593"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1294219" y="3033382"/>
            <a:ext cx="4348841"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1294219" y="4343400"/>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129422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37941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58364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58956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70213"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2729029"/>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xmlns="" val="566699013"/>
                    </a:ext>
                  </a:extLst>
                </a:gridCol>
                <a:gridCol w="2312006">
                  <a:extLst>
                    <a:ext uri="{9D8B030D-6E8A-4147-A177-3AD203B41FA5}">
                      <a16:colId xmlns:a16="http://schemas.microsoft.com/office/drawing/2014/main" xmlns="" val="2873346040"/>
                    </a:ext>
                  </a:extLst>
                </a:gridCol>
                <a:gridCol w="1162169">
                  <a:extLst>
                    <a:ext uri="{9D8B030D-6E8A-4147-A177-3AD203B41FA5}">
                      <a16:colId xmlns:a16="http://schemas.microsoft.com/office/drawing/2014/main" xmlns="" val="34971002"/>
                    </a:ext>
                  </a:extLst>
                </a:gridCol>
                <a:gridCol w="1481995">
                  <a:extLst>
                    <a:ext uri="{9D8B030D-6E8A-4147-A177-3AD203B41FA5}">
                      <a16:colId xmlns:a16="http://schemas.microsoft.com/office/drawing/2014/main" xmlns="" val="531149327"/>
                    </a:ext>
                  </a:extLst>
                </a:gridCol>
                <a:gridCol w="1481995">
                  <a:extLst>
                    <a:ext uri="{9D8B030D-6E8A-4147-A177-3AD203B41FA5}">
                      <a16:colId xmlns:a16="http://schemas.microsoft.com/office/drawing/2014/main" xmlns="" val="2726948451"/>
                    </a:ext>
                  </a:extLst>
                </a:gridCol>
                <a:gridCol w="1693929">
                  <a:extLst>
                    <a:ext uri="{9D8B030D-6E8A-4147-A177-3AD203B41FA5}">
                      <a16:colId xmlns:a16="http://schemas.microsoft.com/office/drawing/2014/main" xmlns="" val="1978592778"/>
                    </a:ext>
                  </a:extLst>
                </a:gridCol>
                <a:gridCol w="1643665">
                  <a:extLst>
                    <a:ext uri="{9D8B030D-6E8A-4147-A177-3AD203B41FA5}">
                      <a16:colId xmlns:a16="http://schemas.microsoft.com/office/drawing/2014/main" xmlns=""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xmlns=""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xmlns=""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xmlns=""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xmlns=""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xmlns=""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xmlns=""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xmlns=""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xmlns=""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6212" y="4876800"/>
            <a:ext cx="6400800" cy="1752600"/>
          </a:xfrm>
        </p:spPr>
        <p:txBody>
          <a:bodyPr/>
          <a:lstStyle/>
          <a:p>
            <a:r>
              <a:rPr lang="en-US" sz="1600" b="1" i="1" smtClean="0">
                <a:solidFill>
                  <a:schemeClr val="bg1"/>
                </a:solidFill>
              </a:rPr>
              <a:t>* Rút </a:t>
            </a:r>
            <a:r>
              <a:rPr lang="en-US" sz="1600" b="1" i="1">
                <a:solidFill>
                  <a:schemeClr val="bg1"/>
                </a:solidFill>
              </a:rPr>
              <a:t>tr</a:t>
            </a:r>
            <a:r>
              <a:rPr lang="vi-VN" sz="1600" b="1" i="1" smtClean="0">
                <a:solidFill>
                  <a:schemeClr val="bg1"/>
                </a:solidFill>
              </a:rPr>
              <a:t>ước</a:t>
            </a:r>
            <a:r>
              <a:rPr lang="en-US" sz="1600" b="1" i="1">
                <a:solidFill>
                  <a:schemeClr val="bg1"/>
                </a:solidFill>
              </a:rPr>
              <a:t> 45 ngày : 35% phí</a:t>
            </a:r>
            <a:br>
              <a:rPr lang="en-US" sz="1600" b="1" i="1">
                <a:solidFill>
                  <a:schemeClr val="bg1"/>
                </a:solidFill>
              </a:rPr>
            </a:br>
            <a:r>
              <a:rPr lang="en-US" sz="1600" b="1" i="1" smtClean="0">
                <a:solidFill>
                  <a:schemeClr val="bg1"/>
                </a:solidFill>
              </a:rPr>
              <a:t>* Rút tr</a:t>
            </a:r>
            <a:r>
              <a:rPr lang="vi-VN" sz="1600" b="1" i="1" smtClean="0">
                <a:solidFill>
                  <a:schemeClr val="bg1"/>
                </a:solidFill>
              </a:rPr>
              <a:t>ước</a:t>
            </a:r>
            <a:r>
              <a:rPr lang="en-US" sz="1600" b="1" i="1">
                <a:solidFill>
                  <a:schemeClr val="bg1"/>
                </a:solidFill>
              </a:rPr>
              <a:t> 90 ngày: 15% phí</a:t>
            </a:r>
            <a:br>
              <a:rPr lang="en-US" sz="1600" b="1" i="1">
                <a:solidFill>
                  <a:schemeClr val="bg1"/>
                </a:solidFill>
              </a:rPr>
            </a:br>
            <a:r>
              <a:rPr lang="en-US" sz="1600" b="1" i="1" smtClean="0">
                <a:solidFill>
                  <a:schemeClr val="bg1"/>
                </a:solidFill>
              </a:rPr>
              <a:t>* Sau </a:t>
            </a:r>
            <a:r>
              <a:rPr lang="en-US" sz="1600" b="1" i="1">
                <a:solidFill>
                  <a:schemeClr val="bg1"/>
                </a:solidFill>
              </a:rPr>
              <a:t>90 ngày: </a:t>
            </a:r>
            <a:r>
              <a:rPr lang="en-US" sz="1600" b="1" i="1" smtClean="0">
                <a:solidFill>
                  <a:schemeClr val="bg1"/>
                </a:solidFill>
              </a:rPr>
              <a:t>Miễn </a:t>
            </a:r>
            <a:r>
              <a:rPr lang="en-US" sz="1600" b="1" i="1">
                <a:solidFill>
                  <a:schemeClr val="bg1"/>
                </a:solidFill>
              </a:rPr>
              <a:t>P</a:t>
            </a:r>
            <a:r>
              <a:rPr lang="en-US" sz="1600" b="1" i="1" smtClean="0">
                <a:solidFill>
                  <a:schemeClr val="bg1"/>
                </a:solidFill>
              </a:rPr>
              <a:t>hí</a:t>
            </a:r>
            <a:r>
              <a:rPr lang="en-US" sz="1600" b="1" i="1">
                <a:solidFill>
                  <a:schemeClr val="bg1"/>
                </a:solidFill>
              </a:rPr>
              <a:t/>
            </a:r>
            <a:br>
              <a:rPr lang="en-US" sz="1600" b="1" i="1">
                <a:solidFill>
                  <a:schemeClr val="bg1"/>
                </a:solidFill>
              </a:rPr>
            </a:br>
            <a:r>
              <a:rPr lang="en-US" sz="1600" b="1" i="1" smtClean="0">
                <a:solidFill>
                  <a:schemeClr val="bg1"/>
                </a:solidFill>
              </a:rPr>
              <a:t>* Lãi </a:t>
            </a:r>
            <a:r>
              <a:rPr lang="en-US" sz="1600" b="1" i="1">
                <a:solidFill>
                  <a:schemeClr val="bg1"/>
                </a:solidFill>
              </a:rPr>
              <a:t>USD =&gt; Coin Token =&gt; </a:t>
            </a:r>
            <a:r>
              <a:rPr lang="en-US" sz="1600" b="1" i="1" smtClean="0">
                <a:solidFill>
                  <a:schemeClr val="bg1"/>
                </a:solidFill>
              </a:rPr>
              <a:t>Lãi 24h.</a:t>
            </a:r>
            <a:endParaRPr lang="en-US" sz="1600" b="1" i="1" dirty="0">
              <a:solidFill>
                <a:schemeClr val="bg1"/>
              </a:solidFill>
            </a:endParaRPr>
          </a:p>
        </p:txBody>
      </p:sp>
      <p:sp>
        <p:nvSpPr>
          <p:cNvPr id="8" name="Title 2"/>
          <p:cNvSpPr txBox="1">
            <a:spLocks/>
          </p:cNvSpPr>
          <p:nvPr/>
        </p:nvSpPr>
        <p:spPr>
          <a:xfrm>
            <a:off x="491753" y="304800"/>
            <a:ext cx="11333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smtClean="0">
                <a:solidFill>
                  <a:schemeClr val="bg1"/>
                </a:solidFill>
              </a:rPr>
              <a:t>C</a:t>
            </a:r>
            <a:r>
              <a:rPr lang="vi-VN" sz="3800" b="1" smtClean="0">
                <a:solidFill>
                  <a:schemeClr val="bg1"/>
                </a:solidFill>
              </a:rPr>
              <a:t>Ơ</a:t>
            </a:r>
            <a:r>
              <a:rPr lang="en-US" sz="3800" b="1">
                <a:solidFill>
                  <a:schemeClr val="bg1"/>
                </a:solidFill>
              </a:rPr>
              <a:t> HỘI </a:t>
            </a:r>
            <a:r>
              <a:rPr lang="en-US" sz="3800" b="1" smtClean="0">
                <a:solidFill>
                  <a:schemeClr val="bg1"/>
                </a:solidFill>
              </a:rPr>
              <a:t>ĐẦU T</a:t>
            </a:r>
            <a:r>
              <a:rPr lang="vi-VN" sz="3800" b="1" smtClean="0">
                <a:solidFill>
                  <a:schemeClr val="bg1"/>
                </a:solidFill>
              </a:rPr>
              <a:t>Ư</a:t>
            </a:r>
            <a:r>
              <a:rPr lang="en-US" sz="3800" b="1">
                <a:solidFill>
                  <a:schemeClr val="bg1"/>
                </a:solidFill>
              </a:rPr>
              <a:t> </a:t>
            </a:r>
            <a:r>
              <a:rPr lang="en-US" sz="3800" b="1" smtClean="0">
                <a:solidFill>
                  <a:schemeClr val="bg1"/>
                </a:solidFill>
              </a:rPr>
              <a:t>VÀ </a:t>
            </a:r>
            <a:r>
              <a:rPr lang="en-US" sz="3800" b="1">
                <a:solidFill>
                  <a:schemeClr val="bg1"/>
                </a:solidFill>
              </a:rPr>
              <a:t>HỢP</a:t>
            </a:r>
            <a:r>
              <a:rPr lang="vi-VN" sz="3800" b="1" smtClean="0">
                <a:solidFill>
                  <a:schemeClr val="bg1"/>
                </a:solidFill>
              </a:rPr>
              <a:t> </a:t>
            </a:r>
            <a:r>
              <a:rPr lang="en-US" sz="3800" b="1">
                <a:solidFill>
                  <a:schemeClr val="bg1"/>
                </a:solidFill>
              </a:rPr>
              <a:t>TÁC </a:t>
            </a:r>
            <a:r>
              <a:rPr lang="en-US" sz="3800" b="1" smtClean="0">
                <a:solidFill>
                  <a:schemeClr val="bg1"/>
                </a:solidFill>
              </a:rPr>
              <a:t>CÙNG </a:t>
            </a:r>
            <a:r>
              <a:rPr lang="vi-VN" sz="3800" b="1" smtClean="0">
                <a:solidFill>
                  <a:schemeClr val="bg1"/>
                </a:solidFill>
              </a:rPr>
              <a:t>WORLDTRADE </a:t>
            </a:r>
            <a:endParaRPr lang="en-US" sz="3800"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863974309"/>
              </p:ext>
            </p:extLst>
          </p:nvPr>
        </p:nvGraphicFramePr>
        <p:xfrm>
          <a:off x="1522412" y="1674892"/>
          <a:ext cx="9220200" cy="3084414"/>
        </p:xfrm>
        <a:graphic>
          <a:graphicData uri="http://schemas.openxmlformats.org/drawingml/2006/table">
            <a:tbl>
              <a:tblPr firstRow="1" bandRow="1">
                <a:tableStyleId>{7DF18680-E054-41AD-8BC1-D1AEF772440D}</a:tableStyleId>
              </a:tblPr>
              <a:tblGrid>
                <a:gridCol w="3073400">
                  <a:extLst>
                    <a:ext uri="{9D8B030D-6E8A-4147-A177-3AD203B41FA5}">
                      <a16:colId xmlns:a16="http://schemas.microsoft.com/office/drawing/2014/main" xmlns="" val="1084722003"/>
                    </a:ext>
                  </a:extLst>
                </a:gridCol>
                <a:gridCol w="3073400">
                  <a:extLst>
                    <a:ext uri="{9D8B030D-6E8A-4147-A177-3AD203B41FA5}">
                      <a16:colId xmlns:a16="http://schemas.microsoft.com/office/drawing/2014/main" xmlns="" val="2986578009"/>
                    </a:ext>
                  </a:extLst>
                </a:gridCol>
                <a:gridCol w="3073400">
                  <a:extLst>
                    <a:ext uri="{9D8B030D-6E8A-4147-A177-3AD203B41FA5}">
                      <a16:colId xmlns:a16="http://schemas.microsoft.com/office/drawing/2014/main" xmlns="" val="2775307340"/>
                    </a:ext>
                  </a:extLst>
                </a:gridCol>
              </a:tblGrid>
              <a:tr h="514069">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a16="http://schemas.microsoft.com/office/drawing/2014/main" xmlns="" val="2162640989"/>
                  </a:ext>
                </a:extLst>
              </a:tr>
              <a:tr h="514069">
                <a:tc>
                  <a:txBody>
                    <a:bodyPr/>
                    <a:lstStyle/>
                    <a:p>
                      <a:pPr algn="ctr"/>
                      <a:r>
                        <a:rPr lang="en-US" smtClean="0"/>
                        <a:t>Cấp độ 1</a:t>
                      </a:r>
                      <a:endParaRPr lang="en-US"/>
                    </a:p>
                  </a:txBody>
                  <a:tcPr/>
                </a:tc>
                <a:tc>
                  <a:txBody>
                    <a:bodyPr/>
                    <a:lstStyle/>
                    <a:p>
                      <a:pPr algn="ctr"/>
                      <a:r>
                        <a:rPr lang="en-US" smtClean="0"/>
                        <a:t>     500$</a:t>
                      </a:r>
                      <a:endParaRPr lang="en-US"/>
                    </a:p>
                  </a:txBody>
                  <a:tcPr/>
                </a:tc>
                <a:tc>
                  <a:txBody>
                    <a:bodyPr/>
                    <a:lstStyle/>
                    <a:p>
                      <a:pPr algn="ctr"/>
                      <a:r>
                        <a:rPr lang="en-US" smtClean="0"/>
                        <a:t>  5%</a:t>
                      </a:r>
                      <a:endParaRPr lang="en-US"/>
                    </a:p>
                  </a:txBody>
                  <a:tcPr/>
                </a:tc>
                <a:extLst>
                  <a:ext uri="{0D108BD9-81ED-4DB2-BD59-A6C34878D82A}">
                    <a16:rowId xmlns:a16="http://schemas.microsoft.com/office/drawing/2014/main" xmlns="" val="1210946623"/>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2</a:t>
                      </a:r>
                    </a:p>
                  </a:txBody>
                  <a:tcPr/>
                </a:tc>
                <a:tc>
                  <a:txBody>
                    <a:bodyPr/>
                    <a:lstStyle/>
                    <a:p>
                      <a:pPr algn="ctr"/>
                      <a:r>
                        <a:rPr lang="en-US" smtClean="0"/>
                        <a:t>  1.000$</a:t>
                      </a:r>
                      <a:endParaRPr lang="en-US"/>
                    </a:p>
                  </a:txBody>
                  <a:tcPr/>
                </a:tc>
                <a:tc>
                  <a:txBody>
                    <a:bodyPr/>
                    <a:lstStyle/>
                    <a:p>
                      <a:pPr algn="ctr"/>
                      <a:r>
                        <a:rPr lang="en-US" smtClean="0"/>
                        <a:t>  7%</a:t>
                      </a:r>
                      <a:endParaRPr lang="en-US"/>
                    </a:p>
                  </a:txBody>
                  <a:tcPr/>
                </a:tc>
                <a:extLst>
                  <a:ext uri="{0D108BD9-81ED-4DB2-BD59-A6C34878D82A}">
                    <a16:rowId xmlns:a16="http://schemas.microsoft.com/office/drawing/2014/main" xmlns="" val="2961259405"/>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3</a:t>
                      </a:r>
                    </a:p>
                  </a:txBody>
                  <a:tcPr/>
                </a:tc>
                <a:tc>
                  <a:txBody>
                    <a:bodyPr/>
                    <a:lstStyle/>
                    <a:p>
                      <a:pPr algn="ctr"/>
                      <a:r>
                        <a:rPr lang="en-US" smtClean="0"/>
                        <a:t>  3.000$</a:t>
                      </a:r>
                      <a:endParaRPr lang="en-US"/>
                    </a:p>
                  </a:txBody>
                  <a:tcPr/>
                </a:tc>
                <a:tc>
                  <a:txBody>
                    <a:bodyPr/>
                    <a:lstStyle/>
                    <a:p>
                      <a:pPr algn="ctr"/>
                      <a:r>
                        <a:rPr lang="en-US" smtClean="0"/>
                        <a:t>10%</a:t>
                      </a:r>
                      <a:endParaRPr lang="en-US"/>
                    </a:p>
                  </a:txBody>
                  <a:tcPr/>
                </a:tc>
                <a:extLst>
                  <a:ext uri="{0D108BD9-81ED-4DB2-BD59-A6C34878D82A}">
                    <a16:rowId xmlns:a16="http://schemas.microsoft.com/office/drawing/2014/main" xmlns="" val="3881530866"/>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4</a:t>
                      </a:r>
                    </a:p>
                  </a:txBody>
                  <a:tcPr/>
                </a:tc>
                <a:tc>
                  <a:txBody>
                    <a:bodyPr/>
                    <a:lstStyle/>
                    <a:p>
                      <a:pPr algn="ctr"/>
                      <a:r>
                        <a:rPr lang="en-US" smtClean="0"/>
                        <a:t>10.000$</a:t>
                      </a:r>
                      <a:endParaRPr lang="en-US"/>
                    </a:p>
                  </a:txBody>
                  <a:tcPr/>
                </a:tc>
                <a:tc>
                  <a:txBody>
                    <a:bodyPr/>
                    <a:lstStyle/>
                    <a:p>
                      <a:pPr algn="ctr"/>
                      <a:r>
                        <a:rPr lang="en-US" smtClean="0"/>
                        <a:t>15%</a:t>
                      </a:r>
                      <a:endParaRPr lang="en-US"/>
                    </a:p>
                  </a:txBody>
                  <a:tcPr/>
                </a:tc>
                <a:extLst>
                  <a:ext uri="{0D108BD9-81ED-4DB2-BD59-A6C34878D82A}">
                    <a16:rowId xmlns:a16="http://schemas.microsoft.com/office/drawing/2014/main" xmlns="" val="2347740261"/>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5</a:t>
                      </a:r>
                    </a:p>
                  </a:txBody>
                  <a:tcPr/>
                </a:tc>
                <a:tc>
                  <a:txBody>
                    <a:bodyPr/>
                    <a:lstStyle/>
                    <a:p>
                      <a:pPr algn="ctr"/>
                      <a:r>
                        <a:rPr lang="en-US" smtClean="0"/>
                        <a:t>25.000$</a:t>
                      </a:r>
                      <a:endParaRPr lang="en-US"/>
                    </a:p>
                  </a:txBody>
                  <a:tcPr/>
                </a:tc>
                <a:tc>
                  <a:txBody>
                    <a:bodyPr/>
                    <a:lstStyle/>
                    <a:p>
                      <a:pPr algn="ctr"/>
                      <a:r>
                        <a:rPr lang="en-US" smtClean="0"/>
                        <a:t>20%</a:t>
                      </a:r>
                      <a:endParaRPr lang="en-US"/>
                    </a:p>
                  </a:txBody>
                  <a:tcPr/>
                </a:tc>
                <a:extLst>
                  <a:ext uri="{0D108BD9-81ED-4DB2-BD59-A6C34878D82A}">
                    <a16:rowId xmlns:a16="http://schemas.microsoft.com/office/drawing/2014/main" xmlns="" val="3440507431"/>
                  </a:ext>
                </a:extLst>
              </a:tr>
            </a:tbl>
          </a:graphicData>
        </a:graphic>
      </p:graphicFrame>
      <p:sp>
        <p:nvSpPr>
          <p:cNvPr id="9" name="Title 2"/>
          <p:cNvSpPr txBox="1">
            <a:spLocks/>
          </p:cNvSpPr>
          <p:nvPr/>
        </p:nvSpPr>
        <p:spPr>
          <a:xfrm>
            <a:off x="4951412" y="965311"/>
            <a:ext cx="2414058"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000" b="1">
                <a:solidFill>
                  <a:schemeClr val="bg1"/>
                </a:solidFill>
              </a:rPr>
              <a:t>GÓI </a:t>
            </a:r>
            <a:r>
              <a:rPr lang="en-US" sz="3000" b="1" smtClean="0">
                <a:solidFill>
                  <a:schemeClr val="bg1"/>
                </a:solidFill>
              </a:rPr>
              <a:t>ĐẦU T</a:t>
            </a:r>
            <a:r>
              <a:rPr lang="vi-VN" sz="3000" b="1">
                <a:solidFill>
                  <a:schemeClr val="bg1"/>
                </a:solidFill>
              </a:rPr>
              <a:t>Ư</a:t>
            </a:r>
            <a:endParaRPr lang="en-US" sz="3000" b="1" dirty="0">
              <a:solidFill>
                <a:schemeClr val="bg1"/>
              </a:solidFill>
            </a:endParaRPr>
          </a:p>
        </p:txBody>
      </p:sp>
    </p:spTree>
    <p:extLst>
      <p:ext uri="{BB962C8B-B14F-4D97-AF65-F5344CB8AC3E}">
        <p14:creationId xmlns:p14="http://schemas.microsoft.com/office/powerpoint/2010/main" val="40602671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80012" y="1699692"/>
            <a:ext cx="6858000" cy="5087606"/>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p:cNvSpPr txBox="1">
            <a:spLocks/>
          </p:cNvSpPr>
          <p:nvPr/>
        </p:nvSpPr>
        <p:spPr>
          <a:xfrm>
            <a:off x="215899" y="183772"/>
            <a:ext cx="12095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800" b="1">
                <a:solidFill>
                  <a:schemeClr val="bg1"/>
                </a:solidFill>
              </a:rPr>
              <a:t>C</a:t>
            </a:r>
            <a:r>
              <a:rPr lang="vi-VN" sz="3800" b="1">
                <a:solidFill>
                  <a:schemeClr val="bg1"/>
                </a:solidFill>
              </a:rPr>
              <a:t>Ơ</a:t>
            </a:r>
            <a:r>
              <a:rPr lang="en-US" sz="3800" b="1">
                <a:solidFill>
                  <a:schemeClr val="bg1"/>
                </a:solidFill>
              </a:rPr>
              <a:t> HỘI ĐẦU T</a:t>
            </a:r>
            <a:r>
              <a:rPr lang="vi-VN" sz="3800" b="1">
                <a:solidFill>
                  <a:schemeClr val="bg1"/>
                </a:solidFill>
              </a:rPr>
              <a:t>Ư</a:t>
            </a:r>
            <a:r>
              <a:rPr lang="en-US" sz="3800" b="1">
                <a:solidFill>
                  <a:schemeClr val="bg1"/>
                </a:solidFill>
              </a:rPr>
              <a:t> VÀ HỢP</a:t>
            </a:r>
            <a:r>
              <a:rPr lang="vi-VN" sz="3800" b="1">
                <a:solidFill>
                  <a:schemeClr val="bg1"/>
                </a:solidFill>
              </a:rPr>
              <a:t> </a:t>
            </a:r>
            <a:r>
              <a:rPr lang="en-US" sz="3800" b="1">
                <a:solidFill>
                  <a:schemeClr val="bg1"/>
                </a:solidFill>
              </a:rPr>
              <a:t>TÁC CÙNG </a:t>
            </a:r>
            <a:r>
              <a:rPr lang="vi-VN" sz="3800" b="1" smtClean="0">
                <a:solidFill>
                  <a:schemeClr val="bg1"/>
                </a:solidFill>
              </a:rPr>
              <a:t>WORLDTRADE </a:t>
            </a:r>
            <a:endParaRPr lang="en-US" sz="3800" b="1" dirty="0">
              <a:solidFill>
                <a:schemeClr val="bg1"/>
              </a:solidFill>
            </a:endParaRPr>
          </a:p>
        </p:txBody>
      </p:sp>
      <p:sp>
        <p:nvSpPr>
          <p:cNvPr id="3" name="Title 2"/>
          <p:cNvSpPr>
            <a:spLocks noGrp="1"/>
          </p:cNvSpPr>
          <p:nvPr>
            <p:ph type="title"/>
          </p:nvPr>
        </p:nvSpPr>
        <p:spPr>
          <a:xfrm>
            <a:off x="5332412" y="1913640"/>
            <a:ext cx="6856413" cy="5109209"/>
          </a:xfrm>
        </p:spPr>
        <p:txBody>
          <a:bodyPr/>
          <a:lstStyle/>
          <a:p>
            <a:r>
              <a:rPr lang="en-US" sz="2600" b="1">
                <a:solidFill>
                  <a:schemeClr val="bg1"/>
                </a:solidFill>
              </a:rPr>
              <a:t>Cổ </a:t>
            </a:r>
            <a:r>
              <a:rPr lang="en-US" sz="2600" b="1" smtClean="0">
                <a:solidFill>
                  <a:schemeClr val="bg1"/>
                </a:solidFill>
              </a:rPr>
              <a:t>đông:</a:t>
            </a:r>
            <a:r>
              <a:rPr lang="en-US" sz="2200" b="1" smtClean="0">
                <a:solidFill>
                  <a:schemeClr val="bg1"/>
                </a:solidFill>
              </a:rPr>
              <a:t/>
            </a:r>
            <a:br>
              <a:rPr lang="en-US" sz="2200" b="1"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Đầu t</a:t>
            </a:r>
            <a:r>
              <a:rPr lang="vi-VN" sz="2200" smtClean="0">
                <a:solidFill>
                  <a:schemeClr val="bg1"/>
                </a:solidFill>
              </a:rPr>
              <a:t>ư</a:t>
            </a:r>
            <a:r>
              <a:rPr lang="en-US" sz="2200" smtClean="0">
                <a:solidFill>
                  <a:schemeClr val="bg1"/>
                </a:solidFill>
              </a:rPr>
              <a:t> gói 50.000$ =&gt; Đồng chia 10% lợi nhuận</a:t>
            </a:r>
            <a:br>
              <a:rPr lang="en-US" sz="2200"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Phát triển trực tiếp 10 cổ đông =&gt; Đồng chia 5% lợi </a:t>
            </a:r>
            <a:r>
              <a:rPr lang="en-US" sz="2200">
                <a:solidFill>
                  <a:schemeClr val="bg1"/>
                </a:solidFill>
              </a:rPr>
              <a:t>nhuận</a:t>
            </a:r>
            <a:r>
              <a:rPr lang="en-US" sz="2200" b="1">
                <a:solidFill>
                  <a:schemeClr val="bg1"/>
                </a:solidFill>
              </a:rPr>
              <a:t/>
            </a:r>
            <a:br>
              <a:rPr lang="en-US" sz="2200" b="1">
                <a:solidFill>
                  <a:schemeClr val="bg1"/>
                </a:solidFill>
              </a:rPr>
            </a:br>
            <a:r>
              <a:rPr lang="en-US" sz="2200" b="1">
                <a:solidFill>
                  <a:schemeClr val="bg1"/>
                </a:solidFill>
              </a:rPr>
              <a:t/>
            </a:r>
            <a:br>
              <a:rPr lang="en-US" sz="2200" b="1">
                <a:solidFill>
                  <a:schemeClr val="bg1"/>
                </a:solidFill>
              </a:rPr>
            </a:br>
            <a:r>
              <a:rPr lang="en-US" sz="2600" b="1">
                <a:solidFill>
                  <a:schemeClr val="bg1"/>
                </a:solidFill>
              </a:rPr>
              <a:t>Thanh </a:t>
            </a:r>
            <a:r>
              <a:rPr lang="en-US" sz="2600" b="1" smtClean="0">
                <a:solidFill>
                  <a:schemeClr val="bg1"/>
                </a:solidFill>
              </a:rPr>
              <a:t>Khoản:</a:t>
            </a:r>
            <a:r>
              <a:rPr lang="en-US" sz="2200" b="1" smtClean="0">
                <a:solidFill>
                  <a:schemeClr val="bg1"/>
                </a:solidFill>
              </a:rPr>
              <a:t/>
            </a:r>
            <a:br>
              <a:rPr lang="en-US" sz="2200" b="1" smtClean="0">
                <a:solidFill>
                  <a:schemeClr val="bg1"/>
                </a:solidFill>
              </a:rPr>
            </a:br>
            <a:r>
              <a:rPr lang="en-US" sz="2200" b="1">
                <a:solidFill>
                  <a:schemeClr val="bg1"/>
                </a:solidFill>
              </a:rPr>
              <a:t/>
            </a:r>
            <a:br>
              <a:rPr lang="en-US" sz="2200" b="1">
                <a:solidFill>
                  <a:schemeClr val="bg1"/>
                </a:solidFill>
              </a:rPr>
            </a:br>
            <a:r>
              <a:rPr lang="en-US" sz="2200" b="1" smtClean="0">
                <a:solidFill>
                  <a:schemeClr val="bg1"/>
                </a:solidFill>
              </a:rPr>
              <a:t>• </a:t>
            </a:r>
            <a:r>
              <a:rPr lang="en-US" sz="2200" smtClean="0">
                <a:solidFill>
                  <a:schemeClr val="bg1"/>
                </a:solidFill>
              </a:rPr>
              <a:t>Phí </a:t>
            </a:r>
            <a:r>
              <a:rPr lang="en-US" sz="2200">
                <a:solidFill>
                  <a:schemeClr val="bg1"/>
                </a:solidFill>
              </a:rPr>
              <a:t>rút: 6%</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Chuyển </a:t>
            </a:r>
            <a:r>
              <a:rPr lang="en-US" sz="2200">
                <a:solidFill>
                  <a:schemeClr val="bg1"/>
                </a:solidFill>
              </a:rPr>
              <a:t>nội bộ: 2%</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Tài </a:t>
            </a:r>
            <a:r>
              <a:rPr lang="en-US" sz="2200">
                <a:solidFill>
                  <a:schemeClr val="bg1"/>
                </a:solidFill>
              </a:rPr>
              <a:t>khoản &gt; 20$ đ</a:t>
            </a:r>
            <a:r>
              <a:rPr lang="vi-VN" sz="2200">
                <a:solidFill>
                  <a:schemeClr val="bg1"/>
                </a:solidFill>
              </a:rPr>
              <a:t>ượ</a:t>
            </a:r>
            <a:r>
              <a:rPr lang="en-US" sz="2200">
                <a:solidFill>
                  <a:schemeClr val="bg1"/>
                </a:solidFill>
              </a:rPr>
              <a:t>c rút</a:t>
            </a:r>
            <a:r>
              <a:rPr lang="en-US" sz="2200" b="1">
                <a:solidFill>
                  <a:schemeClr val="bg1"/>
                </a:solidFill>
              </a:rPr>
              <a:t/>
            </a:r>
            <a:br>
              <a:rPr lang="en-US" sz="2200" b="1">
                <a:solidFill>
                  <a:schemeClr val="bg1"/>
                </a:solidFill>
              </a:rPr>
            </a:br>
            <a:endParaRPr lang="en-US" sz="2200" b="1" dirty="0">
              <a:solidFill>
                <a:schemeClr val="bg1"/>
              </a:solidFill>
            </a:endParaRPr>
          </a:p>
        </p:txBody>
      </p:sp>
      <p:sp>
        <p:nvSpPr>
          <p:cNvPr id="9" name="Title 2"/>
          <p:cNvSpPr txBox="1">
            <a:spLocks/>
          </p:cNvSpPr>
          <p:nvPr/>
        </p:nvSpPr>
        <p:spPr>
          <a:xfrm>
            <a:off x="3960812" y="942687"/>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smtClean="0">
                <a:solidFill>
                  <a:schemeClr val="bg1"/>
                </a:solidFill>
              </a:rPr>
              <a:t>TH</a:t>
            </a:r>
            <a:r>
              <a:rPr lang="vi-VN" sz="3600" b="1" smtClean="0">
                <a:solidFill>
                  <a:schemeClr val="bg1"/>
                </a:solidFill>
              </a:rPr>
              <a:t>ƯỞNG</a:t>
            </a:r>
            <a:r>
              <a:rPr lang="en-US" sz="3600" b="1">
                <a:solidFill>
                  <a:schemeClr val="bg1"/>
                </a:solidFill>
              </a:rPr>
              <a:t> CỔ </a:t>
            </a:r>
            <a:r>
              <a:rPr lang="en-US" sz="3600" b="1" smtClean="0">
                <a:solidFill>
                  <a:schemeClr val="bg1"/>
                </a:solidFill>
              </a:rPr>
              <a:t>ĐÔNG</a:t>
            </a:r>
            <a:endParaRPr lang="en-US" sz="3600" b="1" dirty="0">
              <a:solidFill>
                <a:schemeClr val="bg1"/>
              </a:solidFill>
            </a:endParaRPr>
          </a:p>
        </p:txBody>
      </p:sp>
      <p:sp>
        <p:nvSpPr>
          <p:cNvPr id="4" name="Rectangle 3"/>
          <p:cNvSpPr/>
          <p:nvPr/>
        </p:nvSpPr>
        <p:spPr>
          <a:xfrm>
            <a:off x="74613" y="1699691"/>
            <a:ext cx="5029200" cy="50876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212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50812" y="676010"/>
            <a:ext cx="12774639" cy="660511"/>
          </a:xfrm>
        </p:spPr>
        <p:txBody>
          <a:bodyPr/>
          <a:lstStyle/>
          <a:p>
            <a:r>
              <a:rPr lang="en-US" sz="4600" b="1">
                <a:solidFill>
                  <a:schemeClr val="bg1"/>
                </a:solidFill>
                <a:effectLst>
                  <a:outerShdw blurRad="38100" dist="38100" dir="2700000" algn="tl">
                    <a:srgbClr val="000000">
                      <a:alpha val="43137"/>
                    </a:srgbClr>
                  </a:outerShdw>
                </a:effectLst>
              </a:rPr>
              <a:t>LỘ TRÌNH PHÁT TRIỂN QUA CÁC GIAI ĐOẠN</a:t>
            </a: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217612" y="1016117"/>
            <a:ext cx="11707839" cy="660511"/>
          </a:xfrm>
        </p:spPr>
        <p:txBody>
          <a:bodyPr/>
          <a:lstStyle/>
          <a:p>
            <a:r>
              <a:rPr lang="en-US" b="1" err="1" smtClean="0">
                <a:solidFill>
                  <a:schemeClr val="bg1"/>
                </a:solidFill>
              </a:rPr>
              <a:t>Lộ</a:t>
            </a:r>
            <a:r>
              <a:rPr lang="en-US" b="1">
                <a:solidFill>
                  <a:schemeClr val="bg1"/>
                </a:solidFill>
              </a:rPr>
              <a:t> </a:t>
            </a:r>
            <a:r>
              <a:rPr lang="en-US" b="1" err="1" smtClean="0">
                <a:solidFill>
                  <a:schemeClr val="bg1"/>
                </a:solidFill>
              </a:rPr>
              <a:t>trình</a:t>
            </a:r>
            <a:r>
              <a:rPr lang="en-US" b="1">
                <a:solidFill>
                  <a:schemeClr val="bg1"/>
                </a:solidFill>
              </a:rPr>
              <a:t> </a:t>
            </a:r>
            <a:r>
              <a:rPr lang="en-US" b="1" err="1" smtClean="0">
                <a:solidFill>
                  <a:schemeClr val="bg1"/>
                </a:solidFill>
              </a:rPr>
              <a:t>phát</a:t>
            </a:r>
            <a:r>
              <a:rPr lang="en-US" b="1">
                <a:solidFill>
                  <a:schemeClr val="bg1"/>
                </a:solidFill>
              </a:rPr>
              <a:t> </a:t>
            </a:r>
            <a:r>
              <a:rPr lang="en-US" b="1" err="1" smtClean="0">
                <a:solidFill>
                  <a:schemeClr val="bg1"/>
                </a:solidFill>
              </a:rPr>
              <a:t>triển</a:t>
            </a:r>
            <a:r>
              <a:rPr lang="en-US" b="1" smtClean="0">
                <a:solidFill>
                  <a:schemeClr val="bg1"/>
                </a:solidFill>
              </a:rPr>
              <a:t> </a:t>
            </a:r>
            <a:r>
              <a:rPr lang="en-US" b="1">
                <a:solidFill>
                  <a:schemeClr val="bg1"/>
                </a:solidFill>
              </a:rPr>
              <a:t>qua </a:t>
            </a:r>
            <a:r>
              <a:rPr lang="en-US" b="1" err="1" smtClean="0">
                <a:solidFill>
                  <a:schemeClr val="bg1"/>
                </a:solidFill>
              </a:rPr>
              <a:t>các</a:t>
            </a:r>
            <a:r>
              <a:rPr lang="en-US" b="1" smtClean="0">
                <a:solidFill>
                  <a:schemeClr val="bg1"/>
                </a:solidFill>
              </a:rPr>
              <a:t> </a:t>
            </a:r>
            <a:r>
              <a:rPr lang="en-US" b="1" err="1" smtClean="0">
                <a:solidFill>
                  <a:schemeClr val="bg1"/>
                </a:solidFill>
              </a:rPr>
              <a:t>giai</a:t>
            </a:r>
            <a:r>
              <a:rPr lang="en-US" b="1" smtClean="0">
                <a:solidFill>
                  <a:schemeClr val="bg1"/>
                </a:solidFill>
              </a:rPr>
              <a:t> </a:t>
            </a:r>
            <a:r>
              <a:rPr lang="vi-VN" b="1" smtClean="0">
                <a:solidFill>
                  <a:schemeClr val="bg1"/>
                </a:solidFill>
              </a:rPr>
              <a:t>đ</a:t>
            </a:r>
            <a:r>
              <a:rPr lang="en-US" b="1" err="1">
                <a:solidFill>
                  <a:schemeClr val="bg1"/>
                </a:solidFill>
              </a:rPr>
              <a:t>oạn</a:t>
            </a:r>
            <a:endParaRPr lang="en-US" b="1">
              <a:solidFill>
                <a:schemeClr val="bg1"/>
              </a:solidFill>
            </a:endParaRP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414057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7304054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xmlns="" id="{0CF6C01B-7CB5-4098-BF13-13FE5B7CD6ED}"/>
              </a:ext>
            </a:extLst>
          </p:cNvPr>
          <p:cNvSpPr/>
          <p:nvPr/>
        </p:nvSpPr>
        <p:spPr>
          <a:xfrm>
            <a:off x="507868" y="1397006"/>
            <a:ext cx="203147" cy="3708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920092" y="1550893"/>
            <a:ext cx="5078677" cy="1046418"/>
          </a:xfrm>
          <a:prstGeom prst="rect">
            <a:avLst/>
          </a:prstGeom>
          <a:noFill/>
          <a:ln>
            <a:noFill/>
          </a:ln>
        </p:spPr>
        <p:txBody>
          <a:bodyPr wrap="square" lIns="121899" tIns="60949" rIns="121899" bIns="60949" rtlCol="0" anchor="ctr">
            <a:spAutoFit/>
          </a:bodyPr>
          <a:lstStyle/>
          <a:p>
            <a:r>
              <a:rPr lang="en-US" sz="2000" dirty="0">
                <a:solidFill>
                  <a:schemeClr val="bg1"/>
                </a:solidFill>
              </a:rPr>
              <a:t>         </a:t>
            </a:r>
            <a:r>
              <a:rPr lang="vi-VN" sz="2000" dirty="0">
                <a:solidFill>
                  <a:schemeClr val="bg1"/>
                </a:solidFill>
              </a:rPr>
              <a:t>Sàn giao dịch tiền điện </a:t>
            </a:r>
            <a:r>
              <a:rPr lang="vi-VN" sz="2000">
                <a:solidFill>
                  <a:schemeClr val="bg1"/>
                </a:solidFill>
              </a:rPr>
              <a:t>tử </a:t>
            </a:r>
            <a:r>
              <a:rPr lang="vi-VN" sz="2000" smtClean="0">
                <a:solidFill>
                  <a:schemeClr val="bg1"/>
                </a:solidFill>
              </a:rPr>
              <a:t>là một thị trường được tổ chức cho </a:t>
            </a:r>
            <a:r>
              <a:rPr lang="vi-VN" sz="2000" dirty="0">
                <a:solidFill>
                  <a:schemeClr val="bg1"/>
                </a:solidFill>
              </a:rPr>
              <a:t>việc trao đổi giữa các loại tiền mã hóa. </a:t>
            </a:r>
            <a:endParaRPr lang="en-US" sz="20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5713412" y="0"/>
            <a:ext cx="8229601"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b="1" dirty="0">
                <a:solidFill>
                  <a:schemeClr val="bg1"/>
                </a:solidFill>
              </a:rPr>
              <a:t>SÀN GIAO DỊCH </a:t>
            </a:r>
            <a:r>
              <a:rPr lang="en-US" sz="3700" b="1" smtClean="0">
                <a:solidFill>
                  <a:schemeClr val="bg1"/>
                </a:solidFill>
              </a:rPr>
              <a:t>ĐIỆN </a:t>
            </a:r>
            <a:r>
              <a:rPr lang="en-US" sz="3700" b="1">
                <a:solidFill>
                  <a:schemeClr val="bg1"/>
                </a:solidFill>
              </a:rPr>
              <a:t>TỬ</a:t>
            </a:r>
            <a:endParaRPr lang="en-US" sz="3700" b="1" dirty="0">
              <a:solidFill>
                <a:schemeClr val="bg1"/>
              </a:solidFill>
            </a:endParaRPr>
          </a:p>
        </p:txBody>
      </p:sp>
      <p:sp>
        <p:nvSpPr>
          <p:cNvPr id="8" name="TextBox 7"/>
          <p:cNvSpPr txBox="1"/>
          <p:nvPr/>
        </p:nvSpPr>
        <p:spPr>
          <a:xfrm>
            <a:off x="893104" y="2967963"/>
            <a:ext cx="5078677" cy="1969748"/>
          </a:xfrm>
          <a:prstGeom prst="rect">
            <a:avLst/>
          </a:prstGeom>
          <a:noFill/>
          <a:ln>
            <a:noFill/>
          </a:ln>
        </p:spPr>
        <p:txBody>
          <a:bodyPr wrap="square" lIns="121899" tIns="60949" rIns="121899" bIns="60949" rtlCol="0" anchor="ctr">
            <a:spAutoFit/>
          </a:bodyPr>
          <a:lstStyle/>
          <a:p>
            <a:r>
              <a:rPr lang="en-US" sz="2000">
                <a:solidFill>
                  <a:schemeClr val="bg1"/>
                </a:solidFill>
              </a:rPr>
              <a:t>         </a:t>
            </a:r>
            <a:r>
              <a:rPr lang="vi-VN" sz="2000" smtClean="0">
                <a:solidFill>
                  <a:schemeClr val="bg1"/>
                </a:solidFill>
                <a:latin typeface="Roboto (Body)"/>
              </a:rPr>
              <a:t>Các </a:t>
            </a:r>
            <a:r>
              <a:rPr lang="vi-VN" sz="2000">
                <a:solidFill>
                  <a:schemeClr val="bg1"/>
                </a:solidFill>
                <a:latin typeface="Roboto (Body)"/>
              </a:rPr>
              <a:t>sàn giao dịch này là nền tảng cho phép các nhà đầu tư chuyển đổi tiền pháp định thành Token crypto và ngược lại. Các sàn giao dịch cũng cho phép chuyển đổi giữa các Token crypto khác nhau. </a:t>
            </a:r>
            <a:endParaRPr lang="en-US" sz="2000" dirty="0">
              <a:solidFill>
                <a:schemeClr val="bg1"/>
              </a:solidFill>
              <a:latin typeface="Roboto (Body)"/>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01002" y="519587"/>
            <a:ext cx="7193544" cy="660511"/>
          </a:xfrm>
        </p:spPr>
        <p:txBody>
          <a:bodyPr/>
          <a:lstStyle/>
          <a:p>
            <a:r>
              <a:rPr lang="en-US" sz="4200" b="1" dirty="0">
                <a:solidFill>
                  <a:schemeClr val="bg1"/>
                </a:solidFill>
              </a:rPr>
              <a:t>NGUỒN LỢI CỦA </a:t>
            </a:r>
            <a:r>
              <a:rPr lang="en-US" sz="4200" b="1" dirty="0" smtClean="0">
                <a:solidFill>
                  <a:schemeClr val="bg1"/>
                </a:solidFill>
              </a:rPr>
              <a:t>SÀN</a:t>
            </a:r>
            <a:endParaRPr lang="en-US" sz="4200" dirty="0">
              <a:solidFill>
                <a:schemeClr val="bg1"/>
              </a:solidFill>
            </a:endParaRPr>
          </a:p>
        </p:txBody>
      </p:sp>
      <p:sp>
        <p:nvSpPr>
          <p:cNvPr id="12" name="Rectangle 11"/>
          <p:cNvSpPr/>
          <p:nvPr/>
        </p:nvSpPr>
        <p:spPr>
          <a:xfrm>
            <a:off x="7147558" y="1764642"/>
            <a:ext cx="4888866"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72091" y="2470422"/>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2091" y="3274319"/>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72091" y="3992361"/>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2091" y="4736453"/>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73679" y="5470326"/>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5012" y="1673742"/>
            <a:ext cx="32544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giao dịch từ ng</a:t>
            </a:r>
            <a:r>
              <a:rPr lang="vi-VN" sz="1600" b="1">
                <a:solidFill>
                  <a:schemeClr val="bg1"/>
                </a:solidFill>
                <a:effectLst>
                  <a:outerShdw blurRad="38100" dist="38100" dir="2700000" algn="tl">
                    <a:srgbClr val="000000">
                      <a:alpha val="43137"/>
                    </a:srgbClr>
                  </a:outerShdw>
                </a:effectLst>
              </a:rPr>
              <a:t>ười</a:t>
            </a:r>
            <a:r>
              <a:rPr lang="en-US" sz="1600" b="1">
                <a:solidFill>
                  <a:schemeClr val="bg1"/>
                </a:solidFill>
                <a:effectLst>
                  <a:outerShdw blurRad="38100" dist="38100" dir="2700000" algn="tl">
                    <a:srgbClr val="000000">
                      <a:alpha val="43137"/>
                    </a:srgbClr>
                  </a:outerShdw>
                </a:effectLst>
              </a:rPr>
              <a:t> dùng</a:t>
            </a:r>
          </a:p>
        </p:txBody>
      </p:sp>
      <p:sp>
        <p:nvSpPr>
          <p:cNvPr id="30" name="Rectangle 29"/>
          <p:cNvSpPr/>
          <p:nvPr/>
        </p:nvSpPr>
        <p:spPr>
          <a:xfrm>
            <a:off x="7085010" y="3200400"/>
            <a:ext cx="4876801"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quảng cáo, </a:t>
            </a:r>
            <a:r>
              <a:rPr lang="vi-VN" sz="1600" b="1">
                <a:solidFill>
                  <a:schemeClr val="bg1"/>
                </a:solidFill>
                <a:effectLst>
                  <a:outerShdw blurRad="38100" dist="38100" dir="2700000" algn="tl">
                    <a:srgbClr val="000000">
                      <a:alpha val="43137"/>
                    </a:srgbClr>
                  </a:outerShdw>
                </a:effectLst>
              </a:rPr>
              <a:t>đă</a:t>
            </a:r>
            <a:r>
              <a:rPr lang="en-US" sz="1600" b="1">
                <a:solidFill>
                  <a:schemeClr val="bg1"/>
                </a:solidFill>
                <a:effectLst>
                  <a:outerShdw blurRad="38100" dist="38100" dir="2700000" algn="tl">
                    <a:srgbClr val="000000">
                      <a:alpha val="43137"/>
                    </a:srgbClr>
                  </a:outerShdw>
                </a:effectLst>
              </a:rPr>
              <a:t>ng </a:t>
            </a:r>
            <a:r>
              <a:rPr lang="en-US" sz="1600" b="1" smtClean="0">
                <a:solidFill>
                  <a:schemeClr val="bg1"/>
                </a:solidFill>
                <a:effectLst>
                  <a:outerShdw blurRad="38100" dist="38100" dir="2700000" algn="tl">
                    <a:srgbClr val="000000">
                      <a:alpha val="43137"/>
                    </a:srgbClr>
                  </a:outerShdw>
                </a:effectLst>
              </a:rPr>
              <a:t>tin( marketing)</a:t>
            </a:r>
            <a:endParaRPr lang="en-US" sz="1600" b="1">
              <a:solidFill>
                <a:schemeClr val="bg1"/>
              </a:solidFill>
              <a:effectLst>
                <a:outerShdw blurRad="38100" dist="38100" dir="2700000" algn="tl">
                  <a:srgbClr val="000000">
                    <a:alpha val="43137"/>
                  </a:srgbClr>
                </a:outerShdw>
              </a:effectLst>
            </a:endParaRPr>
          </a:p>
        </p:txBody>
      </p:sp>
      <p:sp>
        <p:nvSpPr>
          <p:cNvPr id="31" name="Rectangle 30"/>
          <p:cNvSpPr/>
          <p:nvPr/>
        </p:nvSpPr>
        <p:spPr>
          <a:xfrm>
            <a:off x="7085011" y="2423890"/>
            <a:ext cx="5103813" cy="451383"/>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niêm yết, phí kí quỹ, phí phát hành các </a:t>
            </a:r>
            <a:r>
              <a:rPr lang="vi-VN" sz="1600" b="1">
                <a:solidFill>
                  <a:schemeClr val="bg1"/>
                </a:solidFill>
                <a:effectLst>
                  <a:outerShdw blurRad="38100" dist="38100" dir="2700000" algn="tl">
                    <a:srgbClr val="000000">
                      <a:alpha val="43137"/>
                    </a:srgbClr>
                  </a:outerShdw>
                </a:effectLst>
              </a:rPr>
              <a:t>đồng</a:t>
            </a:r>
            <a:r>
              <a:rPr lang="en-US" sz="1600" b="1">
                <a:solidFill>
                  <a:schemeClr val="bg1"/>
                </a:solidFill>
                <a:effectLst>
                  <a:outerShdw blurRad="38100" dist="38100" dir="2700000" algn="tl">
                    <a:srgbClr val="000000">
                      <a:alpha val="43137"/>
                    </a:srgbClr>
                  </a:outerShdw>
                </a:effectLst>
              </a:rPr>
              <a:t> coin</a:t>
            </a:r>
          </a:p>
        </p:txBody>
      </p:sp>
      <p:sp>
        <p:nvSpPr>
          <p:cNvPr id="32" name="Rectangle 31"/>
          <p:cNvSpPr/>
          <p:nvPr/>
        </p:nvSpPr>
        <p:spPr>
          <a:xfrm>
            <a:off x="7091278" y="3898253"/>
            <a:ext cx="34227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Robot </a:t>
            </a:r>
            <a:r>
              <a:rPr lang="en-US" sz="1600" b="1">
                <a:solidFill>
                  <a:schemeClr val="bg1"/>
                </a:solidFill>
                <a:effectLst>
                  <a:outerShdw blurRad="38100" dist="38100" dir="2700000" algn="tl">
                    <a:srgbClr val="000000">
                      <a:alpha val="43137"/>
                    </a:srgbClr>
                  </a:outerShdw>
                </a:effectLst>
              </a:rPr>
              <a:t>Trade</a:t>
            </a:r>
          </a:p>
        </p:txBody>
      </p:sp>
      <p:sp>
        <p:nvSpPr>
          <p:cNvPr id="33" name="Rectangle 32"/>
          <p:cNvSpPr/>
          <p:nvPr/>
        </p:nvSpPr>
        <p:spPr>
          <a:xfrm>
            <a:off x="7091279" y="4660252"/>
            <a:ext cx="27369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IEO </a:t>
            </a:r>
            <a:endParaRPr lang="en-US" sz="1600" b="1">
              <a:solidFill>
                <a:schemeClr val="bg1"/>
              </a:solidFill>
              <a:effectLst>
                <a:outerShdw blurRad="38100" dist="38100" dir="2700000" algn="tl">
                  <a:srgbClr val="000000">
                    <a:alpha val="43137"/>
                  </a:srgbClr>
                </a:outerShdw>
              </a:effectLst>
            </a:endParaRPr>
          </a:p>
        </p:txBody>
      </p:sp>
      <p:sp>
        <p:nvSpPr>
          <p:cNvPr id="34" name="Rectangle 33"/>
          <p:cNvSpPr/>
          <p:nvPr/>
        </p:nvSpPr>
        <p:spPr>
          <a:xfrm>
            <a:off x="7091279" y="5407552"/>
            <a:ext cx="48705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Phát hành đồng coin riêng của sàn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9" y="1737956"/>
            <a:ext cx="384011" cy="3840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8" y="2467061"/>
            <a:ext cx="384011" cy="38401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8" y="3246759"/>
            <a:ext cx="384011" cy="38401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7" y="3975864"/>
            <a:ext cx="384011" cy="38401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2" y="4728652"/>
            <a:ext cx="384011" cy="38401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1" y="5457757"/>
            <a:ext cx="384011" cy="384011"/>
          </a:xfrm>
          <a:prstGeom prst="rect">
            <a:avLst/>
          </a:prstGeom>
        </p:spPr>
      </p:pic>
      <p:sp>
        <p:nvSpPr>
          <p:cNvPr id="7" name="Parallelogram 6"/>
          <p:cNvSpPr/>
          <p:nvPr/>
        </p:nvSpPr>
        <p:spPr>
          <a:xfrm>
            <a:off x="-2211388" y="0"/>
            <a:ext cx="8610600" cy="6858000"/>
          </a:xfrm>
          <a:prstGeom prst="parallelogram">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08212" y="1981200"/>
            <a:ext cx="3207400" cy="2092881"/>
          </a:xfrm>
          <a:prstGeom prst="rect">
            <a:avLst/>
          </a:prstGeom>
          <a:noFill/>
        </p:spPr>
        <p:txBody>
          <a:bodyPr wrap="square" rtlCol="0">
            <a:spAutoFit/>
          </a:bodyPr>
          <a:lstStyle/>
          <a:p>
            <a:r>
              <a:rPr lang="en-US" sz="13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IEO</a:t>
            </a:r>
            <a:endParaRPr lang="en-US" sz="1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TextBox 17"/>
          <p:cNvSpPr txBox="1"/>
          <p:nvPr/>
        </p:nvSpPr>
        <p:spPr>
          <a:xfrm>
            <a:off x="763912" y="4074081"/>
            <a:ext cx="6096000" cy="677108"/>
          </a:xfrm>
          <a:prstGeom prst="rect">
            <a:avLst/>
          </a:prstGeom>
          <a:noFill/>
        </p:spPr>
        <p:txBody>
          <a:bodyPr wrap="square" rtlCol="0">
            <a:spAutoFit/>
          </a:bodyPr>
          <a:lstStyle/>
          <a:p>
            <a:r>
              <a:rPr lang="en-US" sz="38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Initial </a:t>
            </a:r>
            <a:r>
              <a:rPr lang="en-US" sz="3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Exchange Offering</a:t>
            </a:r>
          </a:p>
        </p:txBody>
      </p:sp>
      <p:sp>
        <p:nvSpPr>
          <p:cNvPr id="2" name="Flowchart: Data 1"/>
          <p:cNvSpPr/>
          <p:nvPr/>
        </p:nvSpPr>
        <p:spPr>
          <a:xfrm flipH="1">
            <a:off x="6018212" y="0"/>
            <a:ext cx="9906000"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62152060"/>
              </p:ext>
            </p:extLst>
          </p:nvPr>
        </p:nvGraphicFramePr>
        <p:xfrm>
          <a:off x="531812" y="2133600"/>
          <a:ext cx="11125199" cy="3781755"/>
        </p:xfrm>
        <a:graphic>
          <a:graphicData uri="http://schemas.openxmlformats.org/drawingml/2006/table">
            <a:tbl>
              <a:tblPr firstRow="1" bandRow="1">
                <a:tableStyleId>{7DF18680-E054-41AD-8BC1-D1AEF772440D}</a:tableStyleId>
              </a:tblPr>
              <a:tblGrid>
                <a:gridCol w="636440">
                  <a:extLst>
                    <a:ext uri="{9D8B030D-6E8A-4147-A177-3AD203B41FA5}">
                      <a16:colId xmlns:a16="http://schemas.microsoft.com/office/drawing/2014/main" xmlns="" val="2460864860"/>
                    </a:ext>
                  </a:extLst>
                </a:gridCol>
                <a:gridCol w="1308525">
                  <a:extLst>
                    <a:ext uri="{9D8B030D-6E8A-4147-A177-3AD203B41FA5}">
                      <a16:colId xmlns:a16="http://schemas.microsoft.com/office/drawing/2014/main" xmlns="" val="1096931536"/>
                    </a:ext>
                  </a:extLst>
                </a:gridCol>
                <a:gridCol w="1322576">
                  <a:extLst>
                    <a:ext uri="{9D8B030D-6E8A-4147-A177-3AD203B41FA5}">
                      <a16:colId xmlns:a16="http://schemas.microsoft.com/office/drawing/2014/main" xmlns="" val="2428255389"/>
                    </a:ext>
                  </a:extLst>
                </a:gridCol>
                <a:gridCol w="1322576">
                  <a:extLst>
                    <a:ext uri="{9D8B030D-6E8A-4147-A177-3AD203B41FA5}">
                      <a16:colId xmlns:a16="http://schemas.microsoft.com/office/drawing/2014/main" xmlns="" val="2174816486"/>
                    </a:ext>
                  </a:extLst>
                </a:gridCol>
                <a:gridCol w="1478173">
                  <a:extLst>
                    <a:ext uri="{9D8B030D-6E8A-4147-A177-3AD203B41FA5}">
                      <a16:colId xmlns:a16="http://schemas.microsoft.com/office/drawing/2014/main" xmlns="" val="3127407666"/>
                    </a:ext>
                  </a:extLst>
                </a:gridCol>
                <a:gridCol w="1780310">
                  <a:extLst>
                    <a:ext uri="{9D8B030D-6E8A-4147-A177-3AD203B41FA5}">
                      <a16:colId xmlns:a16="http://schemas.microsoft.com/office/drawing/2014/main" xmlns="" val="4205537223"/>
                    </a:ext>
                  </a:extLst>
                </a:gridCol>
                <a:gridCol w="1752600">
                  <a:extLst>
                    <a:ext uri="{9D8B030D-6E8A-4147-A177-3AD203B41FA5}">
                      <a16:colId xmlns:a16="http://schemas.microsoft.com/office/drawing/2014/main" xmlns="" val="1121352832"/>
                    </a:ext>
                  </a:extLst>
                </a:gridCol>
                <a:gridCol w="1523999">
                  <a:extLst>
                    <a:ext uri="{9D8B030D-6E8A-4147-A177-3AD203B41FA5}">
                      <a16:colId xmlns:a16="http://schemas.microsoft.com/office/drawing/2014/main" xmlns="" val="2967458942"/>
                    </a:ext>
                  </a:extLst>
                </a:gridCol>
              </a:tblGrid>
              <a:tr h="1095045">
                <a:tc>
                  <a:txBody>
                    <a:bodyPr/>
                    <a:lstStyle/>
                    <a:p>
                      <a:pPr algn="ctr"/>
                      <a:endParaRPr lang="en-US" sz="1200" dirty="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r>
                        <a:rPr lang="vi-VN" sz="1200" smtClean="0"/>
                        <a:t>Gây quỹ được tiến hành tại</a:t>
                      </a:r>
                      <a:endParaRPr lang="en-US" sz="1200"/>
                    </a:p>
                  </a:txBody>
                  <a:tcPr/>
                </a:tc>
                <a:tc>
                  <a:txBody>
                    <a:bodyPr/>
                    <a:lstStyle/>
                    <a:p>
                      <a:pPr algn="ctr"/>
                      <a:endParaRPr lang="en-US" sz="1200" dirty="0" smtClean="0"/>
                    </a:p>
                    <a:p>
                      <a:pPr algn="ctr"/>
                      <a:endParaRPr lang="en-US" sz="1200" dirty="0" smtClean="0"/>
                    </a:p>
                    <a:p>
                      <a:pPr algn="ctr"/>
                      <a:endParaRPr lang="en-US" sz="1200" dirty="0" smtClean="0"/>
                    </a:p>
                    <a:p>
                      <a:pPr algn="ctr"/>
                      <a:r>
                        <a:rPr lang="en-US" sz="1200" dirty="0" err="1" smtClean="0">
                          <a:solidFill>
                            <a:srgbClr val="FF0000"/>
                          </a:solidFill>
                        </a:rPr>
                        <a:t>C</a:t>
                      </a:r>
                      <a:r>
                        <a:rPr lang="en-US" sz="1200" baseline="0" dirty="0" err="1" smtClean="0">
                          <a:solidFill>
                            <a:srgbClr val="FF0000"/>
                          </a:solidFill>
                        </a:rPr>
                        <a:t>hịu</a:t>
                      </a:r>
                      <a:r>
                        <a:rPr lang="en-US" sz="1200" baseline="0" dirty="0" smtClean="0">
                          <a:solidFill>
                            <a:srgbClr val="FF0000"/>
                          </a:solidFill>
                        </a:rPr>
                        <a:t> </a:t>
                      </a:r>
                      <a:r>
                        <a:rPr lang="en-US" sz="1200" baseline="0" dirty="0" err="1" smtClean="0">
                          <a:solidFill>
                            <a:srgbClr val="FF0000"/>
                          </a:solidFill>
                        </a:rPr>
                        <a:t>trách</a:t>
                      </a:r>
                      <a:r>
                        <a:rPr lang="en-US" sz="1200" baseline="0" dirty="0" smtClean="0">
                          <a:solidFill>
                            <a:srgbClr val="FF0000"/>
                          </a:solidFill>
                        </a:rPr>
                        <a:t> </a:t>
                      </a:r>
                      <a:r>
                        <a:rPr lang="en-US" sz="1200" baseline="0" dirty="0" err="1" smtClean="0">
                          <a:solidFill>
                            <a:srgbClr val="FF0000"/>
                          </a:solidFill>
                        </a:rPr>
                        <a:t>nhiệm</a:t>
                      </a:r>
                      <a:r>
                        <a:rPr lang="en-US" sz="1200" baseline="0" dirty="0" smtClean="0">
                          <a:solidFill>
                            <a:srgbClr val="FF0000"/>
                          </a:solidFill>
                        </a:rPr>
                        <a:t> </a:t>
                      </a:r>
                      <a:r>
                        <a:rPr lang="en-US" sz="1200" baseline="0" dirty="0" err="1" smtClean="0">
                          <a:solidFill>
                            <a:srgbClr val="FF0000"/>
                          </a:solidFill>
                        </a:rPr>
                        <a:t>rủi</a:t>
                      </a:r>
                      <a:r>
                        <a:rPr lang="en-US" sz="1200" baseline="0" dirty="0" smtClean="0">
                          <a:solidFill>
                            <a:srgbClr val="FF0000"/>
                          </a:solidFill>
                        </a:rPr>
                        <a:t> </a:t>
                      </a:r>
                      <a:r>
                        <a:rPr lang="en-US" sz="1200" baseline="0" dirty="0" err="1" smtClean="0">
                          <a:solidFill>
                            <a:srgbClr val="FF0000"/>
                          </a:solidFill>
                        </a:rPr>
                        <a:t>ro</a:t>
                      </a:r>
                      <a:endParaRPr lang="en-US" sz="1200" dirty="0">
                        <a:solidFill>
                          <a:srgbClr val="FF0000"/>
                        </a:solidFill>
                      </a:endParaRPr>
                    </a:p>
                  </a:txBody>
                  <a:tcPr/>
                </a:tc>
                <a:tc>
                  <a:txBody>
                    <a:bodyPr/>
                    <a:lstStyle/>
                    <a:p>
                      <a:pPr algn="ctr"/>
                      <a:endParaRPr lang="en-US" sz="1200" dirty="0" smtClean="0"/>
                    </a:p>
                    <a:p>
                      <a:pPr algn="ctr"/>
                      <a:endParaRPr lang="en-US" sz="1200" dirty="0" smtClean="0"/>
                    </a:p>
                    <a:p>
                      <a:pPr algn="ctr"/>
                      <a:endParaRPr lang="en-US" sz="1200" dirty="0" smtClean="0"/>
                    </a:p>
                    <a:p>
                      <a:pPr algn="ctr"/>
                      <a:r>
                        <a:rPr lang="vi-VN" sz="1200" dirty="0" smtClean="0"/>
                        <a:t>Hợp đồng thông minh được quản lý bởi</a:t>
                      </a:r>
                      <a:endParaRPr lang="en-US" sz="1200" dirty="0"/>
                    </a:p>
                  </a:txBody>
                  <a:tcPr/>
                </a:tc>
                <a:tc>
                  <a:txBody>
                    <a:bodyPr/>
                    <a:lstStyle/>
                    <a:p>
                      <a:pPr algn="ctr"/>
                      <a:endParaRPr lang="en-US" sz="1200" dirty="0" smtClean="0"/>
                    </a:p>
                    <a:p>
                      <a:pPr algn="ctr"/>
                      <a:endParaRPr lang="en-US" sz="1200" dirty="0" smtClean="0"/>
                    </a:p>
                    <a:p>
                      <a:pPr algn="ctr"/>
                      <a:endParaRPr lang="en-US" sz="1200" dirty="0" smtClean="0"/>
                    </a:p>
                    <a:p>
                      <a:pPr algn="ctr"/>
                      <a:r>
                        <a:rPr lang="en-US" sz="1200" dirty="0" err="1" smtClean="0">
                          <a:solidFill>
                            <a:srgbClr val="FF0000"/>
                          </a:solidFill>
                        </a:rPr>
                        <a:t>Tính</a:t>
                      </a:r>
                      <a:r>
                        <a:rPr lang="en-US" sz="1200" baseline="0" dirty="0" smtClean="0">
                          <a:solidFill>
                            <a:srgbClr val="FF0000"/>
                          </a:solidFill>
                        </a:rPr>
                        <a:t> </a:t>
                      </a:r>
                      <a:r>
                        <a:rPr lang="en-US" sz="1200" baseline="0" dirty="0" err="1" smtClean="0">
                          <a:solidFill>
                            <a:srgbClr val="FF0000"/>
                          </a:solidFill>
                        </a:rPr>
                        <a:t>bắt</a:t>
                      </a:r>
                      <a:r>
                        <a:rPr lang="en-US" sz="1200" baseline="0" dirty="0" smtClean="0">
                          <a:solidFill>
                            <a:srgbClr val="FF0000"/>
                          </a:solidFill>
                        </a:rPr>
                        <a:t> </a:t>
                      </a:r>
                      <a:r>
                        <a:rPr lang="en-US" sz="1200" baseline="0" dirty="0" err="1" smtClean="0">
                          <a:solidFill>
                            <a:srgbClr val="FF0000"/>
                          </a:solidFill>
                        </a:rPr>
                        <a:t>buộc</a:t>
                      </a:r>
                      <a:r>
                        <a:rPr lang="en-US" sz="1200" baseline="0" dirty="0" smtClean="0">
                          <a:solidFill>
                            <a:srgbClr val="FF0000"/>
                          </a:solidFill>
                        </a:rPr>
                        <a:t> </a:t>
                      </a:r>
                      <a:r>
                        <a:rPr lang="en-US" sz="1200" baseline="0" dirty="0" err="1" smtClean="0">
                          <a:solidFill>
                            <a:srgbClr val="FF0000"/>
                          </a:solidFill>
                        </a:rPr>
                        <a:t>về</a:t>
                      </a:r>
                      <a:r>
                        <a:rPr lang="en-US" sz="1200" baseline="0" dirty="0" smtClean="0">
                          <a:solidFill>
                            <a:srgbClr val="FF0000"/>
                          </a:solidFill>
                        </a:rPr>
                        <a:t> </a:t>
                      </a:r>
                      <a:r>
                        <a:rPr lang="en-US" sz="1200" dirty="0" smtClean="0">
                          <a:solidFill>
                            <a:srgbClr val="FF0000"/>
                          </a:solidFill>
                        </a:rPr>
                        <a:t>AML / KYC</a:t>
                      </a:r>
                      <a:endParaRPr lang="en-US" sz="1200" dirty="0">
                        <a:solidFill>
                          <a:srgbClr val="FF0000"/>
                        </a:solidFill>
                      </a:endParaRPr>
                    </a:p>
                  </a:txBody>
                  <a:tcPr/>
                </a:tc>
                <a:tc>
                  <a:txBody>
                    <a:bodyPr/>
                    <a:lstStyle/>
                    <a:p>
                      <a:pPr algn="ctr"/>
                      <a:endParaRPr lang="en-US" sz="1200" dirty="0" smtClean="0"/>
                    </a:p>
                    <a:p>
                      <a:pPr algn="ctr"/>
                      <a:endParaRPr lang="en-US" sz="1200" dirty="0" smtClean="0"/>
                    </a:p>
                    <a:p>
                      <a:pPr algn="ctr"/>
                      <a:endParaRPr lang="en-US" sz="1200" dirty="0" smtClean="0"/>
                    </a:p>
                    <a:p>
                      <a:pPr algn="ctr"/>
                      <a:r>
                        <a:rPr lang="en-US" sz="1200" dirty="0" err="1" smtClean="0"/>
                        <a:t>Ngân</a:t>
                      </a:r>
                      <a:r>
                        <a:rPr lang="en-US" sz="1200" dirty="0" smtClean="0"/>
                        <a:t> </a:t>
                      </a:r>
                      <a:r>
                        <a:rPr lang="en-US" sz="1200" dirty="0" err="1" smtClean="0"/>
                        <a:t>sách</a:t>
                      </a:r>
                      <a:r>
                        <a:rPr lang="en-US" sz="1200" dirty="0" smtClean="0"/>
                        <a:t> </a:t>
                      </a:r>
                      <a:r>
                        <a:rPr lang="en-US" sz="1200" dirty="0" err="1" smtClean="0"/>
                        <a:t>tiếp</a:t>
                      </a:r>
                      <a:r>
                        <a:rPr lang="en-US" sz="1200" dirty="0" smtClean="0"/>
                        <a:t> </a:t>
                      </a:r>
                      <a:r>
                        <a:rPr lang="en-US" sz="1200" dirty="0" err="1" smtClean="0"/>
                        <a:t>thị</a:t>
                      </a:r>
                      <a:r>
                        <a:rPr lang="en-US" sz="1200" dirty="0" smtClean="0"/>
                        <a:t> </a:t>
                      </a:r>
                      <a:r>
                        <a:rPr lang="en-US" sz="1200" dirty="0" err="1" smtClean="0"/>
                        <a:t>cần</a:t>
                      </a:r>
                      <a:r>
                        <a:rPr lang="en-US" sz="1200" dirty="0" smtClean="0"/>
                        <a:t> </a:t>
                      </a:r>
                      <a:r>
                        <a:rPr lang="en-US" sz="1200" dirty="0" err="1" smtClean="0"/>
                        <a:t>thiết</a:t>
                      </a:r>
                      <a:r>
                        <a:rPr lang="en-US" sz="1200" dirty="0" smtClean="0"/>
                        <a:t> </a:t>
                      </a:r>
                      <a:r>
                        <a:rPr lang="en-US" sz="1200" dirty="0" err="1" smtClean="0"/>
                        <a:t>cho</a:t>
                      </a:r>
                      <a:r>
                        <a:rPr lang="en-US" sz="1200" dirty="0" smtClean="0"/>
                        <a:t> </a:t>
                      </a:r>
                      <a:r>
                        <a:rPr lang="en-US" sz="1200" dirty="0" err="1" smtClean="0"/>
                        <a:t>các</a:t>
                      </a:r>
                      <a:r>
                        <a:rPr lang="en-US" sz="1200" dirty="0" smtClean="0"/>
                        <a:t> </a:t>
                      </a:r>
                      <a:r>
                        <a:rPr lang="en-US" sz="1200" dirty="0" err="1" smtClean="0"/>
                        <a:t>công</a:t>
                      </a:r>
                      <a:r>
                        <a:rPr lang="en-US" sz="1200" dirty="0" smtClean="0"/>
                        <a:t> </a:t>
                      </a:r>
                      <a:r>
                        <a:rPr lang="en-US" sz="1200" dirty="0" err="1" smtClean="0"/>
                        <a:t>ty</a:t>
                      </a:r>
                      <a:r>
                        <a:rPr lang="en-US" sz="1200" dirty="0" smtClean="0"/>
                        <a:t> </a:t>
                      </a:r>
                      <a:r>
                        <a:rPr lang="en-US" sz="1200" dirty="0" err="1" smtClean="0"/>
                        <a:t>gây</a:t>
                      </a:r>
                      <a:r>
                        <a:rPr lang="en-US" sz="1200" dirty="0" smtClean="0"/>
                        <a:t> </a:t>
                      </a:r>
                      <a:r>
                        <a:rPr lang="en-US" sz="1200" dirty="0" err="1" smtClean="0"/>
                        <a:t>quỹ</a:t>
                      </a:r>
                      <a:endParaRPr lang="en-US" sz="1200" dirty="0"/>
                    </a:p>
                  </a:txBody>
                  <a:tcPr/>
                </a:tc>
                <a:tc>
                  <a:txBody>
                    <a:bodyPr/>
                    <a:lstStyle/>
                    <a:p>
                      <a:pPr algn="ctr"/>
                      <a:endParaRPr lang="en-US" sz="1200" dirty="0" smtClean="0"/>
                    </a:p>
                    <a:p>
                      <a:pPr algn="ctr"/>
                      <a:endParaRPr lang="en-US" sz="1200" dirty="0" smtClean="0"/>
                    </a:p>
                    <a:p>
                      <a:pPr algn="ctr"/>
                      <a:endParaRPr lang="en-US" sz="1200" dirty="0" smtClean="0"/>
                    </a:p>
                    <a:p>
                      <a:pPr algn="ctr"/>
                      <a:r>
                        <a:rPr lang="vi-VN" sz="1200" dirty="0" smtClean="0"/>
                        <a:t>Sàng lọc cần thiết trước khi khởi động có thể khởi chạy một crowdsale</a:t>
                      </a:r>
                      <a:endParaRPr lang="en-US" sz="1200" dirty="0"/>
                    </a:p>
                  </a:txBody>
                  <a:tcPr/>
                </a:tc>
                <a:tc>
                  <a:txBody>
                    <a:bodyPr/>
                    <a:lstStyle/>
                    <a:p>
                      <a:pPr algn="ctr"/>
                      <a:endParaRPr lang="en-US" sz="1200" dirty="0" smtClean="0"/>
                    </a:p>
                    <a:p>
                      <a:pPr algn="ctr"/>
                      <a:endParaRPr lang="en-US" sz="1200" dirty="0" smtClean="0"/>
                    </a:p>
                    <a:p>
                      <a:pPr algn="ctr"/>
                      <a:endParaRPr lang="en-US" sz="1200" dirty="0" smtClean="0"/>
                    </a:p>
                    <a:p>
                      <a:pPr algn="ctr"/>
                      <a:r>
                        <a:rPr lang="en-US" sz="1200" dirty="0" err="1" smtClean="0">
                          <a:solidFill>
                            <a:srgbClr val="FF0000"/>
                          </a:solidFill>
                        </a:rPr>
                        <a:t>Mã</a:t>
                      </a:r>
                      <a:r>
                        <a:rPr lang="en-US" sz="1200" dirty="0" smtClean="0">
                          <a:solidFill>
                            <a:srgbClr val="FF0000"/>
                          </a:solidFill>
                        </a:rPr>
                        <a:t> token </a:t>
                      </a:r>
                      <a:r>
                        <a:rPr lang="en-US" sz="1200" dirty="0" err="1" smtClean="0">
                          <a:solidFill>
                            <a:srgbClr val="FF0000"/>
                          </a:solidFill>
                        </a:rPr>
                        <a:t>tự</a:t>
                      </a:r>
                      <a:r>
                        <a:rPr lang="en-US" sz="1200" dirty="0" smtClean="0">
                          <a:solidFill>
                            <a:srgbClr val="FF0000"/>
                          </a:solidFill>
                        </a:rPr>
                        <a:t> </a:t>
                      </a:r>
                      <a:r>
                        <a:rPr lang="en-US" sz="1200" dirty="0" err="1" smtClean="0">
                          <a:solidFill>
                            <a:srgbClr val="FF0000"/>
                          </a:solidFill>
                        </a:rPr>
                        <a:t>động</a:t>
                      </a:r>
                      <a:r>
                        <a:rPr lang="en-US" sz="1200" dirty="0" smtClean="0">
                          <a:solidFill>
                            <a:srgbClr val="FF0000"/>
                          </a:solidFill>
                        </a:rPr>
                        <a:t> list </a:t>
                      </a:r>
                      <a:r>
                        <a:rPr lang="en-US" sz="1200" dirty="0" err="1" smtClean="0">
                          <a:solidFill>
                            <a:srgbClr val="FF0000"/>
                          </a:solidFill>
                        </a:rPr>
                        <a:t>sau</a:t>
                      </a:r>
                      <a:r>
                        <a:rPr lang="en-US" sz="1200" dirty="0" smtClean="0">
                          <a:solidFill>
                            <a:srgbClr val="FF0000"/>
                          </a:solidFill>
                        </a:rPr>
                        <a:t> </a:t>
                      </a:r>
                      <a:r>
                        <a:rPr lang="en-US" sz="1200" dirty="0" err="1" smtClean="0">
                          <a:solidFill>
                            <a:srgbClr val="FF0000"/>
                          </a:solidFill>
                        </a:rPr>
                        <a:t>crowdsale</a:t>
                      </a:r>
                      <a:endParaRPr lang="en-US" sz="1200" dirty="0">
                        <a:solidFill>
                          <a:srgbClr val="FF0000"/>
                        </a:solidFill>
                      </a:endParaRPr>
                    </a:p>
                  </a:txBody>
                  <a:tcPr/>
                </a:tc>
                <a:extLst>
                  <a:ext uri="{0D108BD9-81ED-4DB2-BD59-A6C34878D82A}">
                    <a16:rowId xmlns:a16="http://schemas.microsoft.com/office/drawing/2014/main" xmlns="" val="2730106527"/>
                  </a:ext>
                </a:extLst>
              </a:tr>
              <a:tr h="1114755">
                <a:tc>
                  <a:txBody>
                    <a:bodyPr/>
                    <a:lstStyle/>
                    <a:p>
                      <a:pPr algn="ctr"/>
                      <a:r>
                        <a:rPr lang="en-US" sz="2000" b="1" smtClean="0"/>
                        <a:t>ICO</a:t>
                      </a:r>
                      <a:endParaRPr lang="en-US" sz="2000" b="1"/>
                    </a:p>
                  </a:txBody>
                  <a:tcPr/>
                </a:tc>
                <a:tc>
                  <a:txBody>
                    <a:bodyPr/>
                    <a:lstStyle/>
                    <a:p>
                      <a:pPr algn="ctr"/>
                      <a:r>
                        <a:rPr lang="en-US" sz="1200" smtClean="0"/>
                        <a:t>Trang web phát hành</a:t>
                      </a:r>
                      <a:r>
                        <a:rPr lang="en-US" sz="1200" baseline="0" smtClean="0"/>
                        <a:t> mã token</a:t>
                      </a:r>
                      <a:endParaRPr lang="en-US" sz="1200" smtClean="0"/>
                    </a:p>
                  </a:txBody>
                  <a:tcPr/>
                </a:tc>
                <a:tc>
                  <a:txBody>
                    <a:bodyPr/>
                    <a:lstStyle/>
                    <a:p>
                      <a:pPr algn="ctr"/>
                      <a:r>
                        <a:rPr lang="en-US" sz="1200" dirty="0" err="1" smtClean="0"/>
                        <a:t>Các</a:t>
                      </a:r>
                      <a:r>
                        <a:rPr lang="en-US" sz="1200" dirty="0" smtClean="0"/>
                        <a:t> </a:t>
                      </a:r>
                      <a:r>
                        <a:rPr lang="en-US" sz="1200" dirty="0" err="1" smtClean="0"/>
                        <a:t>cá</a:t>
                      </a:r>
                      <a:r>
                        <a:rPr lang="en-US" sz="1200" baseline="0" dirty="0" smtClean="0"/>
                        <a:t> </a:t>
                      </a:r>
                      <a:r>
                        <a:rPr lang="en-US" sz="1200" baseline="0" dirty="0" err="1" smtClean="0"/>
                        <a:t>nhân</a:t>
                      </a:r>
                      <a:r>
                        <a:rPr lang="en-US" sz="1200" dirty="0" smtClean="0"/>
                        <a:t> </a:t>
                      </a:r>
                      <a:r>
                        <a:rPr lang="en-US" sz="1200" dirty="0" err="1" smtClean="0"/>
                        <a:t>phát</a:t>
                      </a:r>
                      <a:r>
                        <a:rPr lang="en-US" sz="1200" dirty="0" smtClean="0"/>
                        <a:t> </a:t>
                      </a:r>
                      <a:r>
                        <a:rPr lang="en-US" sz="1200" dirty="0" err="1" smtClean="0"/>
                        <a:t>triển</a:t>
                      </a:r>
                      <a:r>
                        <a:rPr lang="en-US" sz="1200" dirty="0" smtClean="0"/>
                        <a:t> </a:t>
                      </a:r>
                      <a:r>
                        <a:rPr lang="en-US" sz="1200" dirty="0" err="1" smtClean="0"/>
                        <a:t>dự</a:t>
                      </a:r>
                      <a:r>
                        <a:rPr lang="en-US" sz="1200" dirty="0" smtClean="0"/>
                        <a:t> </a:t>
                      </a:r>
                      <a:r>
                        <a:rPr lang="en-US" sz="1200" dirty="0" err="1" smtClean="0"/>
                        <a:t>án</a:t>
                      </a:r>
                      <a:endParaRPr lang="en-US" sz="1200" dirty="0"/>
                    </a:p>
                  </a:txBody>
                  <a:tcPr/>
                </a:tc>
                <a:tc>
                  <a:txBody>
                    <a:bodyPr/>
                    <a:lstStyle/>
                    <a:p>
                      <a:pPr algn="ctr"/>
                      <a:r>
                        <a:rPr lang="en-US" sz="1200" dirty="0" err="1" smtClean="0"/>
                        <a:t>Các</a:t>
                      </a:r>
                      <a:r>
                        <a:rPr lang="en-US" sz="1200" dirty="0" smtClean="0"/>
                        <a:t> Startup</a:t>
                      </a:r>
                      <a:r>
                        <a:rPr lang="en-US" sz="1200" baseline="0" dirty="0" smtClean="0"/>
                        <a:t> </a:t>
                      </a:r>
                      <a:r>
                        <a:rPr lang="en-US" sz="1200" baseline="0" dirty="0" err="1" smtClean="0"/>
                        <a:t>tiến</a:t>
                      </a:r>
                      <a:r>
                        <a:rPr lang="en-US" sz="1200" baseline="0" dirty="0" smtClean="0"/>
                        <a:t> </a:t>
                      </a:r>
                      <a:r>
                        <a:rPr lang="en-US" sz="1200" baseline="0" dirty="0" err="1" smtClean="0"/>
                        <a:t>hành</a:t>
                      </a:r>
                      <a:r>
                        <a:rPr lang="en-US" sz="1200" baseline="0" dirty="0" smtClean="0"/>
                        <a:t> </a:t>
                      </a:r>
                      <a:r>
                        <a:rPr lang="en-US" sz="1200" baseline="0" dirty="0" err="1" smtClean="0"/>
                        <a:t>bán</a:t>
                      </a:r>
                      <a:r>
                        <a:rPr lang="en-US" sz="1200" baseline="0" dirty="0" smtClean="0"/>
                        <a:t> </a:t>
                      </a:r>
                      <a:r>
                        <a:rPr lang="en-US" sz="1200" baseline="0" dirty="0" err="1" smtClean="0"/>
                        <a:t>mã</a:t>
                      </a:r>
                      <a:r>
                        <a:rPr lang="en-US" sz="1200" baseline="0" dirty="0" smtClean="0"/>
                        <a:t> token</a:t>
                      </a:r>
                      <a:endParaRPr lang="en-US" sz="1200" dirty="0"/>
                    </a:p>
                  </a:txBody>
                  <a:tcPr/>
                </a:tc>
                <a:tc>
                  <a:txBody>
                    <a:bodyPr/>
                    <a:lstStyle/>
                    <a:p>
                      <a:pPr algn="ctr"/>
                      <a:r>
                        <a:rPr lang="en-US" sz="1200" dirty="0" err="1" smtClean="0"/>
                        <a:t>Luôn</a:t>
                      </a:r>
                      <a:r>
                        <a:rPr lang="en-US" sz="1200" baseline="0" dirty="0" smtClean="0"/>
                        <a:t> </a:t>
                      </a:r>
                      <a:r>
                        <a:rPr lang="en-US" sz="1200" baseline="0" dirty="0" err="1" smtClean="0"/>
                        <a:t>thay</a:t>
                      </a:r>
                      <a:r>
                        <a:rPr lang="en-US" sz="1200" baseline="0" dirty="0" smtClean="0"/>
                        <a:t> </a:t>
                      </a:r>
                      <a:r>
                        <a:rPr lang="en-US" sz="1200" baseline="0" dirty="0" err="1" smtClean="0"/>
                        <a:t>đổi</a:t>
                      </a:r>
                      <a:r>
                        <a:rPr lang="en-US" sz="1200" baseline="0" dirty="0" smtClean="0"/>
                        <a:t> </a:t>
                      </a:r>
                      <a:r>
                        <a:rPr lang="en-US" sz="1200" baseline="0" dirty="0" err="1" smtClean="0"/>
                        <a:t>giữa</a:t>
                      </a:r>
                      <a:r>
                        <a:rPr lang="en-US" sz="1200" baseline="0" dirty="0" smtClean="0"/>
                        <a:t> </a:t>
                      </a:r>
                      <a:r>
                        <a:rPr lang="en-US" sz="1200" baseline="0" dirty="0" err="1" smtClean="0"/>
                        <a:t>các</a:t>
                      </a:r>
                      <a:r>
                        <a:rPr lang="en-US" sz="1200" baseline="0" dirty="0" smtClean="0"/>
                        <a:t> </a:t>
                      </a:r>
                      <a:r>
                        <a:rPr lang="en-US" sz="1200" baseline="0" dirty="0" err="1" smtClean="0"/>
                        <a:t>dự</a:t>
                      </a:r>
                      <a:r>
                        <a:rPr lang="en-US" sz="1200" baseline="0" dirty="0" smtClean="0"/>
                        <a:t> </a:t>
                      </a:r>
                      <a:r>
                        <a:rPr lang="en-US" sz="1200" baseline="0" dirty="0" err="1" smtClean="0"/>
                        <a:t>án</a:t>
                      </a:r>
                      <a:r>
                        <a:rPr lang="en-US" sz="1200" baseline="0" dirty="0" smtClean="0"/>
                        <a:t> </a:t>
                      </a:r>
                      <a:r>
                        <a:rPr lang="en-US" sz="1200" baseline="0" dirty="0" err="1" smtClean="0"/>
                        <a:t>khác</a:t>
                      </a:r>
                      <a:r>
                        <a:rPr lang="en-US" sz="1200" baseline="0" dirty="0" smtClean="0"/>
                        <a:t> </a:t>
                      </a:r>
                      <a:r>
                        <a:rPr lang="en-US" sz="1200" baseline="0" dirty="0" err="1" smtClean="0"/>
                        <a:t>nhau</a:t>
                      </a:r>
                      <a:endParaRPr lang="en-US" sz="1200" dirty="0"/>
                    </a:p>
                  </a:txBody>
                  <a:tcPr/>
                </a:tc>
                <a:tc>
                  <a:txBody>
                    <a:bodyPr/>
                    <a:lstStyle/>
                    <a:p>
                      <a:pPr algn="ctr"/>
                      <a:r>
                        <a:rPr lang="en-US" sz="1200" dirty="0" smtClean="0"/>
                        <a:t>D</a:t>
                      </a:r>
                      <a:r>
                        <a:rPr lang="vi-VN" sz="1200" dirty="0" smtClean="0"/>
                        <a:t>ự án sẽ phải đầu tư nhiều nguồn lực để thu hút sự chú ý của công chúng</a:t>
                      </a:r>
                      <a:endParaRPr lang="en-US" sz="1200" dirty="0"/>
                    </a:p>
                  </a:txBody>
                  <a:tcPr/>
                </a:tc>
                <a:tc>
                  <a:txBody>
                    <a:bodyPr/>
                    <a:lstStyle/>
                    <a:p>
                      <a:pPr algn="ctr"/>
                      <a:r>
                        <a:rPr lang="en-US" sz="1200" smtClean="0"/>
                        <a:t>B</a:t>
                      </a:r>
                      <a:r>
                        <a:rPr lang="vi-VN" sz="1200" smtClean="0"/>
                        <a:t>ất kỳ ai cũng có thể khởi chạy ICO (ở quốc gia nơi hợp pháp)</a:t>
                      </a:r>
                      <a:endParaRPr lang="en-US" sz="1200"/>
                    </a:p>
                  </a:txBody>
                  <a:tcPr/>
                </a:tc>
                <a:tc>
                  <a:txBody>
                    <a:bodyPr/>
                    <a:lstStyle/>
                    <a:p>
                      <a:pPr algn="ctr"/>
                      <a:r>
                        <a:rPr lang="en-US" sz="1200" smtClean="0"/>
                        <a:t>S</a:t>
                      </a:r>
                      <a:r>
                        <a:rPr lang="vi-VN" sz="1200" smtClean="0"/>
                        <a:t>tartup phải vươn ra để trao đổi để liệt kê các </a:t>
                      </a:r>
                      <a:r>
                        <a:rPr lang="en-US" sz="1200" smtClean="0"/>
                        <a:t>mã token</a:t>
                      </a:r>
                      <a:endParaRPr lang="en-US" sz="1200"/>
                    </a:p>
                  </a:txBody>
                  <a:tcPr/>
                </a:tc>
                <a:extLst>
                  <a:ext uri="{0D108BD9-81ED-4DB2-BD59-A6C34878D82A}">
                    <a16:rowId xmlns:a16="http://schemas.microsoft.com/office/drawing/2014/main" xmlns="" val="39808726"/>
                  </a:ext>
                </a:extLst>
              </a:tr>
              <a:tr h="1295400">
                <a:tc>
                  <a:txBody>
                    <a:bodyPr/>
                    <a:lstStyle/>
                    <a:p>
                      <a:pPr algn="ctr"/>
                      <a:r>
                        <a:rPr lang="en-US" sz="2000" b="1" smtClean="0"/>
                        <a:t>IEO</a:t>
                      </a:r>
                      <a:endParaRPr lang="en-US" sz="2000" b="1"/>
                    </a:p>
                  </a:txBody>
                  <a:tcPr/>
                </a:tc>
                <a:tc>
                  <a:txBody>
                    <a:bodyPr/>
                    <a:lstStyle/>
                    <a:p>
                      <a:pPr algn="ctr"/>
                      <a:r>
                        <a:rPr lang="en-US" sz="1200" smtClean="0"/>
                        <a:t>Nền tảng</a:t>
                      </a:r>
                      <a:r>
                        <a:rPr lang="en-US" sz="1200" baseline="0" smtClean="0"/>
                        <a:t> của trao đổi</a:t>
                      </a:r>
                      <a:endParaRPr lang="en-US" sz="1200"/>
                    </a:p>
                  </a:txBody>
                  <a:tcPr/>
                </a:tc>
                <a:tc>
                  <a:txBody>
                    <a:bodyPr/>
                    <a:lstStyle/>
                    <a:p>
                      <a:pPr algn="ctr"/>
                      <a:r>
                        <a:rPr lang="en-US" sz="1200" dirty="0" err="1" smtClean="0">
                          <a:solidFill>
                            <a:srgbClr val="FF0000"/>
                          </a:solidFill>
                        </a:rPr>
                        <a:t>Nền</a:t>
                      </a:r>
                      <a:r>
                        <a:rPr lang="en-US" sz="1200" baseline="0" dirty="0" smtClean="0">
                          <a:solidFill>
                            <a:srgbClr val="FF0000"/>
                          </a:solidFill>
                        </a:rPr>
                        <a:t> </a:t>
                      </a:r>
                      <a:r>
                        <a:rPr lang="en-US" sz="1200" baseline="0" dirty="0" err="1" smtClean="0">
                          <a:solidFill>
                            <a:srgbClr val="FF0000"/>
                          </a:solidFill>
                        </a:rPr>
                        <a:t>tảng</a:t>
                      </a:r>
                      <a:r>
                        <a:rPr lang="en-US" sz="1200" dirty="0" smtClean="0">
                          <a:solidFill>
                            <a:srgbClr val="FF0000"/>
                          </a:solidFill>
                        </a:rPr>
                        <a:t> </a:t>
                      </a:r>
                      <a:r>
                        <a:rPr lang="en-US" sz="1200" dirty="0" err="1" smtClean="0">
                          <a:solidFill>
                            <a:srgbClr val="FF0000"/>
                          </a:solidFill>
                        </a:rPr>
                        <a:t>trao</a:t>
                      </a:r>
                      <a:r>
                        <a:rPr lang="en-US" sz="1200" dirty="0" smtClean="0">
                          <a:solidFill>
                            <a:srgbClr val="FF0000"/>
                          </a:solidFill>
                        </a:rPr>
                        <a:t> </a:t>
                      </a:r>
                      <a:r>
                        <a:rPr lang="en-US" sz="1200" dirty="0" err="1" smtClean="0">
                          <a:solidFill>
                            <a:srgbClr val="FF0000"/>
                          </a:solidFill>
                        </a:rPr>
                        <a:t>đổi</a:t>
                      </a:r>
                      <a:r>
                        <a:rPr lang="en-US" sz="1200" dirty="0" smtClean="0">
                          <a:solidFill>
                            <a:srgbClr val="FF0000"/>
                          </a:solidFill>
                        </a:rPr>
                        <a:t> </a:t>
                      </a:r>
                      <a:r>
                        <a:rPr lang="en-US" sz="1200" dirty="0" err="1" smtClean="0">
                          <a:solidFill>
                            <a:srgbClr val="FF0000"/>
                          </a:solidFill>
                        </a:rPr>
                        <a:t>tiền</a:t>
                      </a:r>
                      <a:r>
                        <a:rPr lang="en-US" sz="1200" dirty="0" smtClean="0">
                          <a:solidFill>
                            <a:srgbClr val="FF0000"/>
                          </a:solidFill>
                        </a:rPr>
                        <a:t> </a:t>
                      </a:r>
                      <a:r>
                        <a:rPr lang="en-US" sz="1200" dirty="0" err="1" smtClean="0">
                          <a:solidFill>
                            <a:srgbClr val="FF0000"/>
                          </a:solidFill>
                        </a:rPr>
                        <a:t>điện</a:t>
                      </a:r>
                      <a:r>
                        <a:rPr lang="en-US" sz="1200" dirty="0" smtClean="0">
                          <a:solidFill>
                            <a:srgbClr val="FF0000"/>
                          </a:solidFill>
                        </a:rPr>
                        <a:t> </a:t>
                      </a:r>
                      <a:r>
                        <a:rPr lang="en-US" sz="1200" dirty="0" err="1" smtClean="0">
                          <a:solidFill>
                            <a:srgbClr val="FF0000"/>
                          </a:solidFill>
                        </a:rPr>
                        <a:t>tử</a:t>
                      </a:r>
                      <a:endParaRPr lang="en-US" sz="1200" dirty="0">
                        <a:solidFill>
                          <a:srgbClr val="FF0000"/>
                        </a:solidFill>
                      </a:endParaRPr>
                    </a:p>
                  </a:txBody>
                  <a:tcPr/>
                </a:tc>
                <a:tc>
                  <a:txBody>
                    <a:bodyPr/>
                    <a:lstStyle/>
                    <a:p>
                      <a:pPr algn="ctr"/>
                      <a:r>
                        <a:rPr lang="en-US" sz="1200" dirty="0" err="1" smtClean="0">
                          <a:solidFill>
                            <a:srgbClr val="FF0000"/>
                          </a:solidFill>
                        </a:rPr>
                        <a:t>Nền</a:t>
                      </a:r>
                      <a:r>
                        <a:rPr lang="en-US" sz="1200" baseline="0" dirty="0" smtClean="0">
                          <a:solidFill>
                            <a:srgbClr val="FF0000"/>
                          </a:solidFill>
                        </a:rPr>
                        <a:t> </a:t>
                      </a:r>
                      <a:r>
                        <a:rPr lang="en-US" sz="1200" baseline="0" dirty="0" err="1" smtClean="0">
                          <a:solidFill>
                            <a:srgbClr val="FF0000"/>
                          </a:solidFill>
                        </a:rPr>
                        <a:t>tảng</a:t>
                      </a:r>
                      <a:r>
                        <a:rPr lang="en-US" sz="1200" dirty="0" smtClean="0">
                          <a:solidFill>
                            <a:srgbClr val="FF0000"/>
                          </a:solidFill>
                        </a:rPr>
                        <a:t> </a:t>
                      </a:r>
                      <a:r>
                        <a:rPr lang="en-US" sz="1200" dirty="0" err="1" smtClean="0">
                          <a:solidFill>
                            <a:srgbClr val="FF0000"/>
                          </a:solidFill>
                        </a:rPr>
                        <a:t>trao</a:t>
                      </a:r>
                      <a:r>
                        <a:rPr lang="en-US" sz="1200" dirty="0" smtClean="0">
                          <a:solidFill>
                            <a:srgbClr val="FF0000"/>
                          </a:solidFill>
                        </a:rPr>
                        <a:t> </a:t>
                      </a:r>
                      <a:r>
                        <a:rPr lang="en-US" sz="1200" dirty="0" err="1" smtClean="0">
                          <a:solidFill>
                            <a:srgbClr val="FF0000"/>
                          </a:solidFill>
                        </a:rPr>
                        <a:t>đổi</a:t>
                      </a:r>
                      <a:r>
                        <a:rPr lang="en-US" sz="1200" dirty="0" smtClean="0">
                          <a:solidFill>
                            <a:srgbClr val="FF0000"/>
                          </a:solidFill>
                        </a:rPr>
                        <a:t> </a:t>
                      </a:r>
                      <a:r>
                        <a:rPr lang="en-US" sz="1200" dirty="0" err="1" smtClean="0">
                          <a:solidFill>
                            <a:srgbClr val="FF0000"/>
                          </a:solidFill>
                        </a:rPr>
                        <a:t>tiền</a:t>
                      </a:r>
                      <a:r>
                        <a:rPr lang="en-US" sz="1200" dirty="0" smtClean="0">
                          <a:solidFill>
                            <a:srgbClr val="FF0000"/>
                          </a:solidFill>
                        </a:rPr>
                        <a:t> </a:t>
                      </a:r>
                      <a:r>
                        <a:rPr lang="en-US" sz="1200" dirty="0" err="1" smtClean="0">
                          <a:solidFill>
                            <a:srgbClr val="FF0000"/>
                          </a:solidFill>
                        </a:rPr>
                        <a:t>điện</a:t>
                      </a:r>
                      <a:r>
                        <a:rPr lang="en-US" sz="1200" dirty="0" smtClean="0">
                          <a:solidFill>
                            <a:srgbClr val="FF0000"/>
                          </a:solidFill>
                        </a:rPr>
                        <a:t> </a:t>
                      </a:r>
                      <a:r>
                        <a:rPr lang="en-US" sz="1200" dirty="0" err="1" smtClean="0">
                          <a:solidFill>
                            <a:srgbClr val="FF0000"/>
                          </a:solidFill>
                        </a:rPr>
                        <a:t>tử</a:t>
                      </a:r>
                      <a:endParaRPr lang="en-US" sz="1200" dirty="0">
                        <a:solidFill>
                          <a:srgbClr val="FF0000"/>
                        </a:solidFill>
                      </a:endParaRPr>
                    </a:p>
                  </a:txBody>
                  <a:tcPr/>
                </a:tc>
                <a:tc>
                  <a:txBody>
                    <a:bodyPr/>
                    <a:lstStyle/>
                    <a:p>
                      <a:pPr algn="ctr"/>
                      <a:r>
                        <a:rPr lang="en-US" sz="1200" dirty="0" err="1" smtClean="0">
                          <a:solidFill>
                            <a:srgbClr val="FF0000"/>
                          </a:solidFill>
                        </a:rPr>
                        <a:t>Quá</a:t>
                      </a:r>
                      <a:r>
                        <a:rPr lang="en-US" sz="1200" baseline="0" dirty="0" smtClean="0">
                          <a:solidFill>
                            <a:srgbClr val="FF0000"/>
                          </a:solidFill>
                        </a:rPr>
                        <a:t> </a:t>
                      </a:r>
                      <a:r>
                        <a:rPr lang="en-US" sz="1200" baseline="0" dirty="0" err="1" smtClean="0">
                          <a:solidFill>
                            <a:srgbClr val="FF0000"/>
                          </a:solidFill>
                        </a:rPr>
                        <a:t>trình</a:t>
                      </a:r>
                      <a:r>
                        <a:rPr lang="en-US" sz="1200" baseline="0" dirty="0" smtClean="0">
                          <a:solidFill>
                            <a:srgbClr val="FF0000"/>
                          </a:solidFill>
                        </a:rPr>
                        <a:t> </a:t>
                      </a:r>
                      <a:r>
                        <a:rPr lang="vi-VN" sz="1200" dirty="0" smtClean="0">
                          <a:solidFill>
                            <a:srgbClr val="FF0000"/>
                          </a:solidFill>
                        </a:rPr>
                        <a:t>AML / KYC </a:t>
                      </a:r>
                      <a:r>
                        <a:rPr lang="en-US" sz="1200" dirty="0" err="1" smtClean="0">
                          <a:solidFill>
                            <a:srgbClr val="FF0000"/>
                          </a:solidFill>
                        </a:rPr>
                        <a:t>được</a:t>
                      </a:r>
                      <a:r>
                        <a:rPr lang="en-US" sz="1200" baseline="0" dirty="0" smtClean="0">
                          <a:solidFill>
                            <a:srgbClr val="FF0000"/>
                          </a:solidFill>
                        </a:rPr>
                        <a:t> </a:t>
                      </a:r>
                      <a:r>
                        <a:rPr lang="en-US" sz="1200" baseline="0" dirty="0" err="1" smtClean="0">
                          <a:solidFill>
                            <a:srgbClr val="FF0000"/>
                          </a:solidFill>
                        </a:rPr>
                        <a:t>thông</a:t>
                      </a:r>
                      <a:r>
                        <a:rPr lang="en-US" sz="1200" baseline="0" dirty="0" smtClean="0">
                          <a:solidFill>
                            <a:srgbClr val="FF0000"/>
                          </a:solidFill>
                        </a:rPr>
                        <a:t> </a:t>
                      </a:r>
                      <a:r>
                        <a:rPr lang="en-US" sz="1200" baseline="0" dirty="0" err="1" smtClean="0">
                          <a:solidFill>
                            <a:srgbClr val="FF0000"/>
                          </a:solidFill>
                        </a:rPr>
                        <a:t>suốt</a:t>
                      </a:r>
                      <a:r>
                        <a:rPr lang="en-US" sz="1200" dirty="0" smtClean="0">
                          <a:solidFill>
                            <a:srgbClr val="FF0000"/>
                          </a:solidFill>
                        </a:rPr>
                        <a:t> </a:t>
                      </a:r>
                      <a:r>
                        <a:rPr lang="en-US" sz="1200" dirty="0" err="1" smtClean="0">
                          <a:solidFill>
                            <a:srgbClr val="FF0000"/>
                          </a:solidFill>
                        </a:rPr>
                        <a:t>trong</a:t>
                      </a:r>
                      <a:r>
                        <a:rPr lang="en-US" sz="1200" dirty="0" smtClean="0">
                          <a:solidFill>
                            <a:srgbClr val="FF0000"/>
                          </a:solidFill>
                        </a:rPr>
                        <a:t> </a:t>
                      </a:r>
                      <a:r>
                        <a:rPr lang="en-US" sz="1200" dirty="0" err="1" smtClean="0">
                          <a:solidFill>
                            <a:srgbClr val="FF0000"/>
                          </a:solidFill>
                        </a:rPr>
                        <a:t>mạng</a:t>
                      </a:r>
                      <a:r>
                        <a:rPr lang="vi-VN" sz="1200" dirty="0" smtClean="0">
                          <a:solidFill>
                            <a:srgbClr val="FF0000"/>
                          </a:solidFill>
                        </a:rPr>
                        <a:t> người dùng của</a:t>
                      </a:r>
                      <a:r>
                        <a:rPr lang="en-US" sz="1200" baseline="0" dirty="0" smtClean="0">
                          <a:solidFill>
                            <a:srgbClr val="FF0000"/>
                          </a:solidFill>
                        </a:rPr>
                        <a:t> </a:t>
                      </a:r>
                      <a:r>
                        <a:rPr lang="en-US" sz="1200" baseline="0" dirty="0" err="1" smtClean="0">
                          <a:solidFill>
                            <a:srgbClr val="FF0000"/>
                          </a:solidFill>
                        </a:rPr>
                        <a:t>sàn</a:t>
                      </a:r>
                      <a:endParaRPr lang="en-US" sz="1200" dirty="0">
                        <a:solidFill>
                          <a:srgbClr val="FF0000"/>
                        </a:solidFill>
                      </a:endParaRPr>
                    </a:p>
                  </a:txBody>
                  <a:tcPr/>
                </a:tc>
                <a:tc>
                  <a:txBody>
                    <a:bodyPr/>
                    <a:lstStyle/>
                    <a:p>
                      <a:pPr algn="ctr"/>
                      <a:r>
                        <a:rPr lang="vi-VN" sz="1200" dirty="0" smtClean="0">
                          <a:solidFill>
                            <a:srgbClr val="FF0000"/>
                          </a:solidFill>
                        </a:rPr>
                        <a:t>Tương đối thấp - trao đổi tiếp thị </a:t>
                      </a:r>
                      <a:r>
                        <a:rPr lang="en-US" sz="1200" dirty="0" err="1" smtClean="0">
                          <a:solidFill>
                            <a:srgbClr val="FF0000"/>
                          </a:solidFill>
                        </a:rPr>
                        <a:t>dựa</a:t>
                      </a:r>
                      <a:r>
                        <a:rPr lang="en-US" sz="1200" baseline="0" dirty="0" smtClean="0">
                          <a:solidFill>
                            <a:srgbClr val="FF0000"/>
                          </a:solidFill>
                        </a:rPr>
                        <a:t> </a:t>
                      </a:r>
                      <a:r>
                        <a:rPr lang="en-US" sz="1200" baseline="0" dirty="0" err="1" smtClean="0">
                          <a:solidFill>
                            <a:srgbClr val="FF0000"/>
                          </a:solidFill>
                        </a:rPr>
                        <a:t>trên</a:t>
                      </a:r>
                      <a:r>
                        <a:rPr lang="en-US" sz="1200" baseline="0" dirty="0" smtClean="0">
                          <a:solidFill>
                            <a:srgbClr val="FF0000"/>
                          </a:solidFill>
                        </a:rPr>
                        <a:t> </a:t>
                      </a:r>
                      <a:r>
                        <a:rPr lang="en-US" sz="1200" dirty="0" smtClean="0">
                          <a:solidFill>
                            <a:srgbClr val="FF0000"/>
                          </a:solidFill>
                        </a:rPr>
                        <a:t>token</a:t>
                      </a:r>
                      <a:r>
                        <a:rPr lang="vi-VN" sz="1200" dirty="0" smtClean="0">
                          <a:solidFill>
                            <a:srgbClr val="FF0000"/>
                          </a:solidFill>
                        </a:rPr>
                        <a:t> của các công ty khởi nghiệp</a:t>
                      </a:r>
                      <a:endParaRPr lang="en-US" sz="1200" dirty="0">
                        <a:solidFill>
                          <a:srgbClr val="FF0000"/>
                        </a:solidFill>
                      </a:endParaRPr>
                    </a:p>
                  </a:txBody>
                  <a:tcPr/>
                </a:tc>
                <a:tc>
                  <a:txBody>
                    <a:bodyPr/>
                    <a:lstStyle/>
                    <a:p>
                      <a:pPr algn="ctr"/>
                      <a:r>
                        <a:rPr lang="en-US" sz="1200" smtClean="0"/>
                        <a:t>S</a:t>
                      </a:r>
                      <a:r>
                        <a:rPr lang="vi-VN" sz="1200" smtClean="0"/>
                        <a:t>àn giao dịch sàng lọc công ty trước khi cho phép công ty huy động vốn theo hình thức</a:t>
                      </a:r>
                      <a:endParaRPr lang="en-US" sz="1200"/>
                    </a:p>
                  </a:txBody>
                  <a:tcPr/>
                </a:tc>
                <a:tc>
                  <a:txBody>
                    <a:bodyPr/>
                    <a:lstStyle/>
                    <a:p>
                      <a:pPr algn="ctr"/>
                      <a:r>
                        <a:rPr lang="en-US" sz="1200" dirty="0" smtClean="0"/>
                        <a:t>T</a:t>
                      </a:r>
                      <a:r>
                        <a:rPr lang="vi-VN" sz="1200" dirty="0" smtClean="0"/>
                        <a:t>rao đổi IEO được tiến hành</a:t>
                      </a:r>
                      <a:r>
                        <a:rPr lang="en-US" sz="1200" dirty="0" smtClean="0"/>
                        <a:t> </a:t>
                      </a:r>
                      <a:r>
                        <a:rPr lang="en-US" sz="1200" dirty="0" err="1" smtClean="0"/>
                        <a:t>theo</a:t>
                      </a:r>
                      <a:r>
                        <a:rPr lang="vi-VN" sz="1200" dirty="0" smtClean="0"/>
                        <a:t> danh sách</a:t>
                      </a:r>
                      <a:endParaRPr lang="en-US" sz="1200" dirty="0"/>
                    </a:p>
                  </a:txBody>
                  <a:tcPr/>
                </a:tc>
                <a:extLst>
                  <a:ext uri="{0D108BD9-81ED-4DB2-BD59-A6C34878D82A}">
                    <a16:rowId xmlns:a16="http://schemas.microsoft.com/office/drawing/2014/main" xmlns="" val="4143667617"/>
                  </a:ext>
                </a:extLst>
              </a:tr>
            </a:tbl>
          </a:graphicData>
        </a:graphic>
      </p:graphicFrame>
      <p:sp>
        <p:nvSpPr>
          <p:cNvPr id="4" name="Title 2"/>
          <p:cNvSpPr txBox="1">
            <a:spLocks/>
          </p:cNvSpPr>
          <p:nvPr/>
        </p:nvSpPr>
        <p:spPr>
          <a:xfrm>
            <a:off x="2421442" y="828104"/>
            <a:ext cx="7193544" cy="660511"/>
          </a:xfrm>
          <a:prstGeom prst="rect">
            <a:avLst/>
          </a:prstGeom>
        </p:spPr>
        <p:txBody>
          <a:bodyPr/>
          <a:lstStyle>
            <a:lvl1pPr algn="ctr" defTabSz="1218987" rtl="0" eaLnBrk="1" latinLnBrk="0" hangingPunct="1">
              <a:spcBef>
                <a:spcPct val="0"/>
              </a:spcBef>
              <a:buNone/>
              <a:defRPr sz="5900" kern="1200">
                <a:solidFill>
                  <a:schemeClr val="tx1"/>
                </a:solidFill>
                <a:latin typeface="+mj-lt"/>
                <a:ea typeface="+mj-ea"/>
                <a:cs typeface="+mj-cs"/>
              </a:defRPr>
            </a:lvl1pPr>
          </a:lstStyle>
          <a:p>
            <a:r>
              <a:rPr lang="en-US" sz="4000" b="1">
                <a:solidFill>
                  <a:schemeClr val="bg1"/>
                </a:solidFill>
              </a:rPr>
              <a:t>SỰ KHÁC BIỆT </a:t>
            </a:r>
            <a:r>
              <a:rPr lang="en-US" sz="4000" b="1" smtClean="0">
                <a:solidFill>
                  <a:schemeClr val="bg1"/>
                </a:solidFill>
              </a:rPr>
              <a:t>GIỮA ICO &amp; IEO</a:t>
            </a:r>
            <a:endParaRPr lang="en-US" sz="4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481" y="2227810"/>
            <a:ext cx="455331" cy="493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113" y="2261378"/>
            <a:ext cx="393099" cy="4260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9571" y="2248433"/>
            <a:ext cx="405041" cy="4390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2566" y="2248433"/>
            <a:ext cx="384046" cy="4162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244" y="2252853"/>
            <a:ext cx="379968" cy="4118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3065" y="2227810"/>
            <a:ext cx="455037" cy="49322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412" y="2227076"/>
            <a:ext cx="403749" cy="437630"/>
          </a:xfrm>
          <a:prstGeom prst="rect">
            <a:avLst/>
          </a:prstGeom>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7168" y="76200"/>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77788" y="76200"/>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91284" y="748506"/>
            <a:ext cx="11349923" cy="10129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dirty="0">
                <a:solidFill>
                  <a:srgbClr val="FF0000"/>
                </a:solidFill>
                <a:effectLst>
                  <a:outerShdw blurRad="38100" dist="38100" dir="2700000" algn="tl">
                    <a:srgbClr val="000000">
                      <a:alpha val="43137"/>
                    </a:srgbClr>
                  </a:outerShdw>
                </a:effectLst>
              </a:rPr>
              <a:t>B</a:t>
            </a:r>
            <a:r>
              <a:rPr lang="vi-VN" sz="1400" b="1" dirty="0">
                <a:solidFill>
                  <a:srgbClr val="FF0000"/>
                </a:solidFill>
                <a:effectLst>
                  <a:outerShdw blurRad="38100" dist="38100" dir="2700000" algn="tl">
                    <a:srgbClr val="000000">
                      <a:alpha val="43137"/>
                    </a:srgbClr>
                  </a:outerShdw>
                </a:effectLst>
              </a:rPr>
              <a:t>ƯỚC</a:t>
            </a:r>
            <a:r>
              <a:rPr lang="en-US" sz="1400" b="1" dirty="0">
                <a:solidFill>
                  <a:srgbClr val="FF0000"/>
                </a:solidFill>
                <a:effectLst>
                  <a:outerShdw blurRad="38100" dist="38100" dir="2700000" algn="tl">
                    <a:srgbClr val="000000">
                      <a:alpha val="43137"/>
                    </a:srgbClr>
                  </a:outerShdw>
                </a:effectLst>
              </a:rPr>
              <a:t> 1:</a:t>
            </a:r>
          </a:p>
          <a:p>
            <a:pPr>
              <a:lnSpc>
                <a:spcPct val="150000"/>
              </a:lnSpc>
            </a:pPr>
            <a:r>
              <a:rPr lang="en-US" sz="1400" dirty="0" err="1">
                <a:solidFill>
                  <a:srgbClr val="FF0000"/>
                </a:solidFill>
              </a:rPr>
              <a:t>Kiểm</a:t>
            </a:r>
            <a:r>
              <a:rPr lang="en-US" sz="1400" dirty="0">
                <a:solidFill>
                  <a:srgbClr val="FF0000"/>
                </a:solidFill>
              </a:rPr>
              <a:t> </a:t>
            </a:r>
            <a:r>
              <a:rPr lang="en-US" sz="1400" dirty="0" err="1">
                <a:solidFill>
                  <a:srgbClr val="FF0000"/>
                </a:solidFill>
              </a:rPr>
              <a:t>tra</a:t>
            </a:r>
            <a:r>
              <a:rPr lang="en-US" sz="1400" dirty="0">
                <a:solidFill>
                  <a:srgbClr val="FF0000"/>
                </a:solidFill>
              </a:rPr>
              <a:t> </a:t>
            </a:r>
            <a:r>
              <a:rPr lang="en-US" sz="1400" dirty="0" err="1">
                <a:solidFill>
                  <a:srgbClr val="FF0000"/>
                </a:solidFill>
              </a:rPr>
              <a:t>thông</a:t>
            </a:r>
            <a:r>
              <a:rPr lang="en-US" sz="1400" dirty="0">
                <a:solidFill>
                  <a:srgbClr val="FF0000"/>
                </a:solidFill>
              </a:rPr>
              <a:t> tin 1 </a:t>
            </a:r>
            <a:r>
              <a:rPr lang="en-US" sz="1400" dirty="0" err="1">
                <a:solidFill>
                  <a:srgbClr val="FF0000"/>
                </a:solidFill>
              </a:rPr>
              <a:t>dự</a:t>
            </a:r>
            <a:r>
              <a:rPr lang="en-US" sz="1400" dirty="0">
                <a:solidFill>
                  <a:srgbClr val="FF0000"/>
                </a:solidFill>
              </a:rPr>
              <a:t> </a:t>
            </a:r>
            <a:r>
              <a:rPr lang="en-US" sz="1400" dirty="0" err="1">
                <a:solidFill>
                  <a:srgbClr val="FF0000"/>
                </a:solidFill>
              </a:rPr>
              <a:t>án</a:t>
            </a:r>
            <a:r>
              <a:rPr lang="en-US" sz="1400" dirty="0">
                <a:solidFill>
                  <a:srgbClr val="FF0000"/>
                </a:solidFill>
              </a:rPr>
              <a:t> </a:t>
            </a:r>
            <a:r>
              <a:rPr lang="en-US" sz="1400" dirty="0" err="1">
                <a:solidFill>
                  <a:srgbClr val="FF0000"/>
                </a:solidFill>
              </a:rPr>
              <a:t>sắp</a:t>
            </a:r>
            <a:r>
              <a:rPr lang="en-US" sz="1400" dirty="0">
                <a:solidFill>
                  <a:srgbClr val="FF0000"/>
                </a:solidFill>
              </a:rPr>
              <a:t> </a:t>
            </a:r>
            <a:r>
              <a:rPr lang="en-US" sz="1400" dirty="0" err="1">
                <a:solidFill>
                  <a:srgbClr val="FF0000"/>
                </a:solidFill>
              </a:rPr>
              <a:t>thực</a:t>
            </a:r>
            <a:r>
              <a:rPr lang="en-US" sz="1400" dirty="0">
                <a:solidFill>
                  <a:srgbClr val="FF0000"/>
                </a:solidFill>
              </a:rPr>
              <a:t> </a:t>
            </a:r>
            <a:r>
              <a:rPr lang="en-US" sz="1400" dirty="0" err="1">
                <a:solidFill>
                  <a:srgbClr val="FF0000"/>
                </a:solidFill>
              </a:rPr>
              <a:t>hiện</a:t>
            </a:r>
            <a:r>
              <a:rPr lang="en-US" sz="1400" dirty="0">
                <a:solidFill>
                  <a:srgbClr val="FF0000"/>
                </a:solidFill>
              </a:rPr>
              <a:t> </a:t>
            </a:r>
            <a:r>
              <a:rPr lang="en-US" sz="1400" dirty="0" smtClean="0">
                <a:solidFill>
                  <a:srgbClr val="FF0000"/>
                </a:solidFill>
              </a:rPr>
              <a:t>IEO</a:t>
            </a:r>
            <a:endParaRPr lang="en-US" sz="1400" dirty="0">
              <a:solidFill>
                <a:srgbClr val="FF0000"/>
              </a:solidFill>
            </a:endParaRPr>
          </a:p>
        </p:txBody>
      </p:sp>
      <p:sp>
        <p:nvSpPr>
          <p:cNvPr id="25" name="Pentagon 24"/>
          <p:cNvSpPr/>
          <p:nvPr/>
        </p:nvSpPr>
        <p:spPr>
          <a:xfrm>
            <a:off x="3046412" y="2180637"/>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dirty="0">
                <a:solidFill>
                  <a:srgbClr val="FF0000"/>
                </a:solidFill>
                <a:effectLst>
                  <a:outerShdw blurRad="38100" dist="38100" dir="2700000" algn="tl">
                    <a:srgbClr val="000000">
                      <a:alpha val="43137"/>
                    </a:srgbClr>
                  </a:outerShdw>
                </a:effectLst>
              </a:rPr>
              <a:t>B</a:t>
            </a:r>
            <a:r>
              <a:rPr lang="vi-VN" sz="1600" b="1" dirty="0">
                <a:solidFill>
                  <a:srgbClr val="FF0000"/>
                </a:solidFill>
                <a:effectLst>
                  <a:outerShdw blurRad="38100" dist="38100" dir="2700000" algn="tl">
                    <a:srgbClr val="000000">
                      <a:alpha val="43137"/>
                    </a:srgbClr>
                  </a:outerShdw>
                </a:effectLst>
              </a:rPr>
              <a:t>ƯỚC</a:t>
            </a:r>
            <a:r>
              <a:rPr lang="en-US" sz="1600" b="1" dirty="0">
                <a:solidFill>
                  <a:srgbClr val="FF0000"/>
                </a:solidFill>
                <a:effectLst>
                  <a:outerShdw blurRad="38100" dist="38100" dir="2700000" algn="tl">
                    <a:srgbClr val="000000">
                      <a:alpha val="43137"/>
                    </a:srgbClr>
                  </a:outerShdw>
                </a:effectLst>
              </a:rPr>
              <a:t> 2:</a:t>
            </a:r>
          </a:p>
          <a:p>
            <a:pPr>
              <a:lnSpc>
                <a:spcPct val="150000"/>
              </a:lnSpc>
            </a:pPr>
            <a:r>
              <a:rPr lang="en-US" sz="1600" dirty="0" err="1">
                <a:solidFill>
                  <a:srgbClr val="FF0000"/>
                </a:solidFill>
              </a:rPr>
              <a:t>Nghiên</a:t>
            </a:r>
            <a:r>
              <a:rPr lang="en-US" sz="1600" dirty="0">
                <a:solidFill>
                  <a:srgbClr val="FF0000"/>
                </a:solidFill>
              </a:rPr>
              <a:t> </a:t>
            </a:r>
            <a:r>
              <a:rPr lang="en-US" sz="1600" dirty="0" err="1">
                <a:solidFill>
                  <a:srgbClr val="FF0000"/>
                </a:solidFill>
              </a:rPr>
              <a:t>cứu</a:t>
            </a:r>
            <a:r>
              <a:rPr lang="en-US" sz="1600" dirty="0">
                <a:solidFill>
                  <a:srgbClr val="FF0000"/>
                </a:solidFill>
              </a:rPr>
              <a:t> </a:t>
            </a:r>
            <a:r>
              <a:rPr lang="en-US" sz="1600" dirty="0" err="1">
                <a:solidFill>
                  <a:srgbClr val="FF0000"/>
                </a:solidFill>
              </a:rPr>
              <a:t>sàn</a:t>
            </a:r>
            <a:r>
              <a:rPr lang="en-US" sz="1600" dirty="0">
                <a:solidFill>
                  <a:srgbClr val="FF0000"/>
                </a:solidFill>
              </a:rPr>
              <a:t> </a:t>
            </a:r>
            <a:r>
              <a:rPr lang="en-US" sz="1600" dirty="0" err="1">
                <a:solidFill>
                  <a:srgbClr val="FF0000"/>
                </a:solidFill>
              </a:rPr>
              <a:t>giao</a:t>
            </a:r>
            <a:r>
              <a:rPr lang="en-US" sz="1600" dirty="0">
                <a:solidFill>
                  <a:srgbClr val="FF0000"/>
                </a:solidFill>
              </a:rPr>
              <a:t> </a:t>
            </a:r>
            <a:r>
              <a:rPr lang="en-US" sz="1600" dirty="0" err="1">
                <a:solidFill>
                  <a:srgbClr val="FF0000"/>
                </a:solidFill>
              </a:rPr>
              <a:t>dịch</a:t>
            </a:r>
            <a:r>
              <a:rPr lang="en-US" sz="1600" dirty="0">
                <a:solidFill>
                  <a:srgbClr val="FF0000"/>
                </a:solidFill>
              </a:rPr>
              <a:t> </a:t>
            </a:r>
            <a:r>
              <a:rPr lang="en-US" sz="1600" dirty="0" err="1" smtClean="0">
                <a:solidFill>
                  <a:srgbClr val="FF0000"/>
                </a:solidFill>
              </a:rPr>
              <a:t>có</a:t>
            </a:r>
            <a:r>
              <a:rPr lang="en-US" sz="1600" dirty="0" smtClean="0">
                <a:solidFill>
                  <a:srgbClr val="FF0000"/>
                </a:solidFill>
              </a:rPr>
              <a:t> IEO</a:t>
            </a:r>
            <a:endParaRPr lang="en-US" sz="1600" dirty="0">
              <a:solidFill>
                <a:srgbClr val="FF0000"/>
              </a:solidFill>
            </a:endParaRPr>
          </a:p>
        </p:txBody>
      </p:sp>
      <p:sp>
        <p:nvSpPr>
          <p:cNvPr id="26" name="Pentagon 25"/>
          <p:cNvSpPr/>
          <p:nvPr/>
        </p:nvSpPr>
        <p:spPr>
          <a:xfrm>
            <a:off x="3048453" y="3780837"/>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dirty="0">
                <a:solidFill>
                  <a:srgbClr val="FF0000"/>
                </a:solidFill>
                <a:effectLst>
                  <a:outerShdw blurRad="38100" dist="38100" dir="2700000" algn="tl">
                    <a:srgbClr val="000000">
                      <a:alpha val="43137"/>
                    </a:srgbClr>
                  </a:outerShdw>
                </a:effectLst>
              </a:rPr>
              <a:t>B</a:t>
            </a:r>
            <a:r>
              <a:rPr lang="vi-VN" sz="1400" b="1" dirty="0">
                <a:solidFill>
                  <a:srgbClr val="FF0000"/>
                </a:solidFill>
                <a:effectLst>
                  <a:outerShdw blurRad="38100" dist="38100" dir="2700000" algn="tl">
                    <a:srgbClr val="000000">
                      <a:alpha val="43137"/>
                    </a:srgbClr>
                  </a:outerShdw>
                </a:effectLst>
              </a:rPr>
              <a:t>ƯỚC</a:t>
            </a:r>
            <a:r>
              <a:rPr lang="en-US" sz="1400" b="1" dirty="0">
                <a:solidFill>
                  <a:srgbClr val="FF0000"/>
                </a:solidFill>
                <a:effectLst>
                  <a:outerShdw blurRad="38100" dist="38100" dir="2700000" algn="tl">
                    <a:srgbClr val="000000">
                      <a:alpha val="43137"/>
                    </a:srgbClr>
                  </a:outerShdw>
                </a:effectLst>
              </a:rPr>
              <a:t> 3:</a:t>
            </a:r>
            <a:endParaRPr lang="en-US" sz="1400" dirty="0">
              <a:solidFill>
                <a:srgbClr val="FF0000"/>
              </a:solidFill>
            </a:endParaRPr>
          </a:p>
          <a:p>
            <a:pPr>
              <a:lnSpc>
                <a:spcPct val="150000"/>
              </a:lnSpc>
            </a:pPr>
            <a:r>
              <a:rPr lang="en-US" sz="1400" dirty="0" err="1">
                <a:solidFill>
                  <a:srgbClr val="FF0000"/>
                </a:solidFill>
              </a:rPr>
              <a:t>Đăng</a:t>
            </a:r>
            <a:r>
              <a:rPr lang="en-US" sz="1400" dirty="0">
                <a:solidFill>
                  <a:srgbClr val="FF0000"/>
                </a:solidFill>
              </a:rPr>
              <a:t> </a:t>
            </a:r>
            <a:r>
              <a:rPr lang="en-US" sz="1400" dirty="0" err="1" smtClean="0">
                <a:solidFill>
                  <a:srgbClr val="FF0000"/>
                </a:solidFill>
              </a:rPr>
              <a:t>ký</a:t>
            </a:r>
            <a:r>
              <a:rPr lang="en-US" sz="1400" dirty="0">
                <a:solidFill>
                  <a:srgbClr val="FF0000"/>
                </a:solidFill>
              </a:rPr>
              <a:t> </a:t>
            </a:r>
            <a:r>
              <a:rPr lang="en-US" sz="1400" dirty="0" err="1" smtClean="0">
                <a:solidFill>
                  <a:srgbClr val="FF0000"/>
                </a:solidFill>
              </a:rPr>
              <a:t>và</a:t>
            </a:r>
            <a:r>
              <a:rPr lang="en-US" sz="1400" dirty="0" smtClean="0">
                <a:solidFill>
                  <a:srgbClr val="FF0000"/>
                </a:solidFill>
              </a:rPr>
              <a:t> </a:t>
            </a:r>
            <a:r>
              <a:rPr lang="en-US" sz="1400" dirty="0" err="1">
                <a:solidFill>
                  <a:srgbClr val="FF0000"/>
                </a:solidFill>
              </a:rPr>
              <a:t>thực</a:t>
            </a:r>
            <a:r>
              <a:rPr lang="en-US" sz="1400" dirty="0">
                <a:solidFill>
                  <a:srgbClr val="FF0000"/>
                </a:solidFill>
              </a:rPr>
              <a:t> </a:t>
            </a:r>
            <a:r>
              <a:rPr lang="en-US" sz="1400" dirty="0" err="1">
                <a:solidFill>
                  <a:srgbClr val="FF0000"/>
                </a:solidFill>
              </a:rPr>
              <a:t>hiện</a:t>
            </a:r>
            <a:r>
              <a:rPr lang="en-US" sz="1400" dirty="0">
                <a:solidFill>
                  <a:srgbClr val="FF0000"/>
                </a:solidFill>
              </a:rPr>
              <a:t> KYC </a:t>
            </a:r>
            <a:r>
              <a:rPr lang="en-US" sz="1400" dirty="0" err="1">
                <a:solidFill>
                  <a:srgbClr val="FF0000"/>
                </a:solidFill>
              </a:rPr>
              <a:t>với</a:t>
            </a:r>
            <a:r>
              <a:rPr lang="en-US" sz="1400" dirty="0">
                <a:solidFill>
                  <a:srgbClr val="FF0000"/>
                </a:solidFill>
              </a:rPr>
              <a:t> </a:t>
            </a:r>
            <a:r>
              <a:rPr lang="en-US" sz="1400" dirty="0" err="1">
                <a:solidFill>
                  <a:srgbClr val="FF0000"/>
                </a:solidFill>
              </a:rPr>
              <a:t>sàn</a:t>
            </a:r>
            <a:r>
              <a:rPr lang="en-US" sz="1400" dirty="0">
                <a:solidFill>
                  <a:srgbClr val="FF0000"/>
                </a:solidFill>
              </a:rPr>
              <a:t> </a:t>
            </a:r>
            <a:r>
              <a:rPr lang="en-US" sz="1400" dirty="0" err="1">
                <a:solidFill>
                  <a:srgbClr val="FF0000"/>
                </a:solidFill>
              </a:rPr>
              <a:t>giao</a:t>
            </a:r>
            <a:r>
              <a:rPr lang="en-US" sz="1400" dirty="0">
                <a:solidFill>
                  <a:srgbClr val="FF0000"/>
                </a:solidFill>
              </a:rPr>
              <a:t> </a:t>
            </a:r>
            <a:r>
              <a:rPr lang="en-US" sz="1400" dirty="0" err="1">
                <a:solidFill>
                  <a:srgbClr val="FF0000"/>
                </a:solidFill>
              </a:rPr>
              <a:t>dịch</a:t>
            </a:r>
            <a:endParaRPr lang="en-US" sz="1400" dirty="0">
              <a:solidFill>
                <a:srgbClr val="FF0000"/>
              </a:solidFill>
            </a:endParaRPr>
          </a:p>
        </p:txBody>
      </p:sp>
      <p:sp>
        <p:nvSpPr>
          <p:cNvPr id="28" name="Pentagon 27"/>
          <p:cNvSpPr/>
          <p:nvPr/>
        </p:nvSpPr>
        <p:spPr>
          <a:xfrm>
            <a:off x="91284" y="5100410"/>
            <a:ext cx="9584529" cy="12357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dirty="0">
                <a:solidFill>
                  <a:srgbClr val="FF0000"/>
                </a:solidFill>
                <a:effectLst>
                  <a:outerShdw blurRad="38100" dist="38100" dir="2700000" algn="tl">
                    <a:srgbClr val="000000">
                      <a:alpha val="43137"/>
                    </a:srgbClr>
                  </a:outerShdw>
                </a:effectLst>
              </a:rPr>
              <a:t>B</a:t>
            </a:r>
            <a:r>
              <a:rPr lang="vi-VN" sz="1400" b="1" dirty="0">
                <a:solidFill>
                  <a:srgbClr val="FF0000"/>
                </a:solidFill>
                <a:effectLst>
                  <a:outerShdw blurRad="38100" dist="38100" dir="2700000" algn="tl">
                    <a:srgbClr val="000000">
                      <a:alpha val="43137"/>
                    </a:srgbClr>
                  </a:outerShdw>
                </a:effectLst>
              </a:rPr>
              <a:t>ƯỚC</a:t>
            </a:r>
            <a:r>
              <a:rPr lang="en-US" sz="1400" b="1" dirty="0">
                <a:solidFill>
                  <a:srgbClr val="FF0000"/>
                </a:solidFill>
                <a:effectLst>
                  <a:outerShdw blurRad="38100" dist="38100" dir="2700000" algn="tl">
                    <a:srgbClr val="000000">
                      <a:alpha val="43137"/>
                    </a:srgbClr>
                  </a:outerShdw>
                </a:effectLst>
              </a:rPr>
              <a:t> 4:</a:t>
            </a:r>
            <a:endParaRPr lang="en-US" sz="1400" dirty="0">
              <a:solidFill>
                <a:srgbClr val="FF0000"/>
              </a:solidFill>
            </a:endParaRPr>
          </a:p>
          <a:p>
            <a:pPr>
              <a:lnSpc>
                <a:spcPct val="150000"/>
              </a:lnSpc>
            </a:pPr>
            <a:r>
              <a:rPr lang="en-US" sz="1400" dirty="0" err="1">
                <a:solidFill>
                  <a:srgbClr val="FF0000"/>
                </a:solidFill>
              </a:rPr>
              <a:t>Kiểm</a:t>
            </a:r>
            <a:r>
              <a:rPr lang="en-US" sz="1400" dirty="0">
                <a:solidFill>
                  <a:srgbClr val="FF0000"/>
                </a:solidFill>
              </a:rPr>
              <a:t> </a:t>
            </a:r>
            <a:r>
              <a:rPr lang="en-US" sz="1400" dirty="0" err="1">
                <a:solidFill>
                  <a:srgbClr val="FF0000"/>
                </a:solidFill>
              </a:rPr>
              <a:t>tra</a:t>
            </a:r>
            <a:r>
              <a:rPr lang="en-US" sz="1400" dirty="0">
                <a:solidFill>
                  <a:srgbClr val="FF0000"/>
                </a:solidFill>
              </a:rPr>
              <a:t> </a:t>
            </a:r>
            <a:r>
              <a:rPr lang="en-US" sz="1400" dirty="0" err="1" smtClean="0">
                <a:solidFill>
                  <a:srgbClr val="FF0000"/>
                </a:solidFill>
              </a:rPr>
              <a:t>đơn</a:t>
            </a:r>
            <a:r>
              <a:rPr lang="en-US" sz="1400" dirty="0" smtClean="0">
                <a:solidFill>
                  <a:srgbClr val="FF0000"/>
                </a:solidFill>
              </a:rPr>
              <a:t> </a:t>
            </a:r>
            <a:r>
              <a:rPr lang="en-US" sz="1400" dirty="0" err="1" smtClean="0">
                <a:solidFill>
                  <a:srgbClr val="FF0000"/>
                </a:solidFill>
              </a:rPr>
              <a:t>vị</a:t>
            </a:r>
            <a:r>
              <a:rPr lang="en-US" sz="1400" dirty="0" smtClean="0">
                <a:solidFill>
                  <a:srgbClr val="FF0000"/>
                </a:solidFill>
              </a:rPr>
              <a:t> </a:t>
            </a:r>
            <a:r>
              <a:rPr lang="en-US" sz="1400" dirty="0" err="1">
                <a:solidFill>
                  <a:srgbClr val="FF0000"/>
                </a:solidFill>
              </a:rPr>
              <a:t>tiền</a:t>
            </a:r>
            <a:r>
              <a:rPr lang="en-US" sz="1400" dirty="0">
                <a:solidFill>
                  <a:srgbClr val="FF0000"/>
                </a:solidFill>
              </a:rPr>
              <a:t> </a:t>
            </a:r>
            <a:r>
              <a:rPr lang="en-US" sz="1400" dirty="0" err="1" smtClean="0">
                <a:solidFill>
                  <a:srgbClr val="FF0000"/>
                </a:solidFill>
              </a:rPr>
              <a:t>sẽ</a:t>
            </a:r>
            <a:r>
              <a:rPr lang="en-US" sz="1400" dirty="0" smtClean="0">
                <a:solidFill>
                  <a:srgbClr val="FF0000"/>
                </a:solidFill>
              </a:rPr>
              <a:t> </a:t>
            </a:r>
            <a:r>
              <a:rPr lang="en-US" sz="1400" dirty="0">
                <a:solidFill>
                  <a:srgbClr val="FF0000"/>
                </a:solidFill>
              </a:rPr>
              <a:t>đ</a:t>
            </a:r>
            <a:r>
              <a:rPr lang="vi-VN" sz="1400" dirty="0">
                <a:solidFill>
                  <a:srgbClr val="FF0000"/>
                </a:solidFill>
              </a:rPr>
              <a:t>ượ</a:t>
            </a:r>
            <a:r>
              <a:rPr lang="en-US" sz="1400" dirty="0">
                <a:solidFill>
                  <a:srgbClr val="FF0000"/>
                </a:solidFill>
              </a:rPr>
              <a:t>c </a:t>
            </a:r>
            <a:r>
              <a:rPr lang="en-US" sz="1400" dirty="0" err="1">
                <a:solidFill>
                  <a:srgbClr val="FF0000"/>
                </a:solidFill>
              </a:rPr>
              <a:t>chấp</a:t>
            </a:r>
            <a:r>
              <a:rPr lang="en-US" sz="1400" dirty="0">
                <a:solidFill>
                  <a:srgbClr val="FF0000"/>
                </a:solidFill>
              </a:rPr>
              <a:t> </a:t>
            </a:r>
            <a:r>
              <a:rPr lang="en-US" sz="1400" dirty="0" err="1">
                <a:solidFill>
                  <a:srgbClr val="FF0000"/>
                </a:solidFill>
              </a:rPr>
              <a:t>nhận</a:t>
            </a:r>
            <a:r>
              <a:rPr lang="en-US" sz="1400" dirty="0">
                <a:solidFill>
                  <a:srgbClr val="FF0000"/>
                </a:solidFill>
              </a:rPr>
              <a:t> </a:t>
            </a:r>
            <a:r>
              <a:rPr lang="en-US" sz="1400" dirty="0" err="1">
                <a:solidFill>
                  <a:srgbClr val="FF0000"/>
                </a:solidFill>
              </a:rPr>
              <a:t>khi</a:t>
            </a:r>
            <a:r>
              <a:rPr lang="en-US" sz="1400" dirty="0">
                <a:solidFill>
                  <a:srgbClr val="FF0000"/>
                </a:solidFill>
              </a:rPr>
              <a:t> </a:t>
            </a:r>
            <a:r>
              <a:rPr lang="en-US" sz="1400" dirty="0" err="1" smtClean="0">
                <a:solidFill>
                  <a:srgbClr val="FF0000"/>
                </a:solidFill>
              </a:rPr>
              <a:t>đầu</a:t>
            </a:r>
            <a:r>
              <a:rPr lang="en-US" sz="1400" dirty="0" smtClean="0">
                <a:solidFill>
                  <a:srgbClr val="FF0000"/>
                </a:solidFill>
              </a:rPr>
              <a:t> </a:t>
            </a:r>
            <a:r>
              <a:rPr lang="en-US" sz="1400" dirty="0">
                <a:solidFill>
                  <a:srgbClr val="FF0000"/>
                </a:solidFill>
              </a:rPr>
              <a:t>t</a:t>
            </a:r>
            <a:r>
              <a:rPr lang="vi-VN" sz="1400" dirty="0">
                <a:solidFill>
                  <a:srgbClr val="FF0000"/>
                </a:solidFill>
              </a:rPr>
              <a:t>ư</a:t>
            </a:r>
            <a:r>
              <a:rPr lang="en-US" sz="1400" dirty="0">
                <a:solidFill>
                  <a:srgbClr val="FF0000"/>
                </a:solidFill>
              </a:rPr>
              <a:t> </a:t>
            </a:r>
            <a:r>
              <a:rPr lang="en-US" sz="1400" dirty="0" smtClean="0">
                <a:solidFill>
                  <a:srgbClr val="FF0000"/>
                </a:solidFill>
              </a:rPr>
              <a:t>IEO</a:t>
            </a:r>
            <a:endParaRPr lang="en-US" sz="1400" dirty="0">
              <a:solidFill>
                <a:srgbClr val="FF0000"/>
              </a:solidFill>
            </a:endParaRPr>
          </a:p>
        </p:txBody>
      </p:sp>
      <p:sp>
        <p:nvSpPr>
          <p:cNvPr id="29" name="Pentagon 28"/>
          <p:cNvSpPr/>
          <p:nvPr/>
        </p:nvSpPr>
        <p:spPr>
          <a:xfrm>
            <a:off x="4546993" y="7381702"/>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5:</a:t>
            </a:r>
            <a:endParaRPr lang="en-US" sz="1400"/>
          </a:p>
          <a:p>
            <a:pPr>
              <a:lnSpc>
                <a:spcPct val="150000"/>
              </a:lnSpc>
            </a:pPr>
            <a:r>
              <a:rPr lang="en-US" sz="1400"/>
              <a:t>Thực hiện mua IEO khi có thông báo bắt đầu</a:t>
            </a:r>
            <a:endParaRPr lang="en-US" sz="14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296" y="76200"/>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49" y="1768311"/>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7394" y="3943142"/>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6902" y="6231194"/>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32355" y="2971800"/>
            <a:ext cx="5410200" cy="2927624"/>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ZoneTexte 25"/>
          <p:cNvSpPr txBox="1"/>
          <p:nvPr/>
        </p:nvSpPr>
        <p:spPr>
          <a:xfrm>
            <a:off x="5994267" y="2971800"/>
            <a:ext cx="3647455" cy="492420"/>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dirty="0" err="1">
                <a:solidFill>
                  <a:schemeClr val="bg1"/>
                </a:solidFill>
              </a:rPr>
              <a:t>khởi</a:t>
            </a:r>
            <a:r>
              <a:rPr lang="fr-CA" sz="2400" b="1" dirty="0">
                <a:solidFill>
                  <a:schemeClr val="bg1"/>
                </a:solidFill>
              </a:rPr>
              <a:t> </a:t>
            </a:r>
            <a:r>
              <a:rPr lang="fr-CA" sz="2400" b="1" dirty="0" err="1" smtClean="0">
                <a:solidFill>
                  <a:schemeClr val="bg1"/>
                </a:solidFill>
              </a:rPr>
              <a:t>nghiệp</a:t>
            </a:r>
            <a:endParaRPr lang="fr-CA" sz="1200" b="1" dirty="0">
              <a:solidFill>
                <a:schemeClr val="bg1"/>
              </a:solidFill>
            </a:endParaRPr>
          </a:p>
        </p:txBody>
      </p:sp>
      <p:sp>
        <p:nvSpPr>
          <p:cNvPr id="8" name="ZoneTexte 25"/>
          <p:cNvSpPr txBox="1"/>
          <p:nvPr/>
        </p:nvSpPr>
        <p:spPr>
          <a:xfrm>
            <a:off x="5942012" y="1600200"/>
            <a:ext cx="7070108" cy="861752"/>
          </a:xfrm>
          <a:prstGeom prst="rect">
            <a:avLst/>
          </a:prstGeom>
          <a:noFill/>
        </p:spPr>
        <p:txBody>
          <a:bodyPr wrap="square" lIns="121899" tIns="60949" rIns="121899" bIns="60949" rtlCol="0" anchor="ctr" anchorCtr="0">
            <a:spAutoFit/>
          </a:bodyPr>
          <a:lstStyle/>
          <a:p>
            <a:r>
              <a:rPr lang="fr-CA" sz="4800" b="1" dirty="0">
                <a:solidFill>
                  <a:schemeClr val="bg1"/>
                </a:solidFill>
                <a:effectLst>
                  <a:outerShdw blurRad="38100" dist="38100" dir="2700000" algn="tl">
                    <a:srgbClr val="000000">
                      <a:alpha val="43137"/>
                    </a:srgbClr>
                  </a:outerShdw>
                </a:effectLst>
              </a:rPr>
              <a:t>TẠI SAO </a:t>
            </a:r>
            <a:r>
              <a:rPr lang="fr-CA" sz="4800" b="1" dirty="0" smtClean="0">
                <a:solidFill>
                  <a:schemeClr val="bg1"/>
                </a:solidFill>
                <a:effectLst>
                  <a:outerShdw blurRad="38100" dist="38100" dir="2700000" algn="tl">
                    <a:srgbClr val="000000">
                      <a:alpha val="43137"/>
                    </a:srgbClr>
                  </a:outerShdw>
                </a:effectLst>
              </a:rPr>
              <a:t>CHỌN IEO</a:t>
            </a:r>
            <a:endParaRPr lang="fr-CA" sz="4800" b="1" dirty="0">
              <a:solidFill>
                <a:schemeClr val="bg1"/>
              </a:solidFill>
              <a:effectLst>
                <a:outerShdw blurRad="38100" dist="38100" dir="2700000" algn="tl">
                  <a:srgbClr val="000000">
                    <a:alpha val="43137"/>
                  </a:srgbClr>
                </a:outerShdw>
              </a:effectLst>
            </a:endParaRPr>
          </a:p>
        </p:txBody>
      </p:sp>
      <p:sp>
        <p:nvSpPr>
          <p:cNvPr id="2" name="Parallelogram 1"/>
          <p:cNvSpPr/>
          <p:nvPr/>
        </p:nvSpPr>
        <p:spPr>
          <a:xfrm>
            <a:off x="-2744788" y="0"/>
            <a:ext cx="8915400" cy="6858000"/>
          </a:xfrm>
          <a:prstGeom prst="parallelogram">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25"/>
          <p:cNvSpPr txBox="1"/>
          <p:nvPr/>
        </p:nvSpPr>
        <p:spPr>
          <a:xfrm>
            <a:off x="6012557" y="3444101"/>
            <a:ext cx="5034855" cy="1969748"/>
          </a:xfrm>
          <a:prstGeom prst="rect">
            <a:avLst/>
          </a:prstGeom>
          <a:noFill/>
        </p:spPr>
        <p:txBody>
          <a:bodyPr wrap="square" lIns="121899" tIns="60949" rIns="121899" bIns="60949" rtlCol="0" anchor="ctr" anchorCtr="0">
            <a:spAutoFit/>
          </a:bodyPr>
          <a:lstStyle/>
          <a:p>
            <a:r>
              <a:rPr lang="en-US" sz="2400" dirty="0" smtClean="0">
                <a:solidFill>
                  <a:srgbClr val="FF0000"/>
                </a:solidFill>
              </a:rPr>
              <a:t>C</a:t>
            </a:r>
            <a:r>
              <a:rPr lang="vi-VN" sz="2400" dirty="0" smtClean="0">
                <a:solidFill>
                  <a:srgbClr val="FF0000"/>
                </a:solidFill>
              </a:rPr>
              <a:t>hủ </a:t>
            </a:r>
            <a:r>
              <a:rPr lang="vi-VN" sz="2400" dirty="0">
                <a:solidFill>
                  <a:srgbClr val="FF0000"/>
                </a:solidFill>
              </a:rPr>
              <a:t>các dự </a:t>
            </a:r>
            <a:r>
              <a:rPr lang="vi-VN" sz="2400" dirty="0" smtClean="0">
                <a:solidFill>
                  <a:srgbClr val="FF0000"/>
                </a:solidFill>
              </a:rPr>
              <a:t>án</a:t>
            </a:r>
            <a:r>
              <a:rPr lang="en-US" sz="2400" dirty="0" smtClean="0">
                <a:solidFill>
                  <a:srgbClr val="FF0000"/>
                </a:solidFill>
              </a:rPr>
              <a:t> </a:t>
            </a:r>
            <a:r>
              <a:rPr lang="en-US" sz="2400" dirty="0" err="1" smtClean="0">
                <a:solidFill>
                  <a:srgbClr val="FF0000"/>
                </a:solidFill>
              </a:rPr>
              <a:t>có</a:t>
            </a:r>
            <a:r>
              <a:rPr lang="en-US" sz="2400" dirty="0" smtClean="0">
                <a:solidFill>
                  <a:srgbClr val="FF0000"/>
                </a:solidFill>
              </a:rPr>
              <a:t> </a:t>
            </a:r>
            <a:r>
              <a:rPr lang="en-US" sz="2400" dirty="0" err="1" smtClean="0">
                <a:solidFill>
                  <a:srgbClr val="FF0000"/>
                </a:solidFill>
              </a:rPr>
              <a:t>hình</a:t>
            </a:r>
            <a:r>
              <a:rPr lang="en-US" sz="2400" dirty="0" smtClean="0">
                <a:solidFill>
                  <a:srgbClr val="FF0000"/>
                </a:solidFill>
              </a:rPr>
              <a:t> </a:t>
            </a:r>
            <a:r>
              <a:rPr lang="en-US" sz="2400" dirty="0" err="1" smtClean="0">
                <a:solidFill>
                  <a:srgbClr val="FF0000"/>
                </a:solidFill>
              </a:rPr>
              <a:t>thức</a:t>
            </a:r>
            <a:r>
              <a:rPr lang="vi-VN" sz="2400" dirty="0" smtClean="0">
                <a:solidFill>
                  <a:srgbClr val="FF0000"/>
                </a:solidFill>
              </a:rPr>
              <a:t> </a:t>
            </a:r>
            <a:r>
              <a:rPr lang="vi-VN" sz="2400" dirty="0">
                <a:solidFill>
                  <a:srgbClr val="FF0000"/>
                </a:solidFill>
              </a:rPr>
              <a:t>huy động </a:t>
            </a:r>
            <a:r>
              <a:rPr lang="vi-VN" sz="2400" dirty="0" smtClean="0">
                <a:solidFill>
                  <a:srgbClr val="FF0000"/>
                </a:solidFill>
              </a:rPr>
              <a:t>vốn </a:t>
            </a:r>
            <a:r>
              <a:rPr lang="vi-VN" sz="2400" dirty="0">
                <a:solidFill>
                  <a:srgbClr val="FF0000"/>
                </a:solidFill>
              </a:rPr>
              <a:t>tập trung hơn nhiều so với ICO</a:t>
            </a:r>
            <a:r>
              <a:rPr lang="vi-VN" sz="2400" dirty="0" smtClean="0">
                <a:solidFill>
                  <a:srgbClr val="FF0000"/>
                </a:solidFill>
              </a:rPr>
              <a:t>.</a:t>
            </a:r>
            <a:r>
              <a:rPr lang="en-US" sz="2400" dirty="0" smtClean="0">
                <a:solidFill>
                  <a:srgbClr val="FF0000"/>
                </a:solidFill>
              </a:rPr>
              <a:t> </a:t>
            </a:r>
            <a:r>
              <a:rPr lang="en-US" sz="2400" dirty="0" err="1" smtClean="0">
                <a:solidFill>
                  <a:srgbClr val="FF0000"/>
                </a:solidFill>
              </a:rPr>
              <a:t>Không</a:t>
            </a:r>
            <a:r>
              <a:rPr lang="en-US" sz="2400" dirty="0" smtClean="0">
                <a:solidFill>
                  <a:srgbClr val="FF0000"/>
                </a:solidFill>
              </a:rPr>
              <a:t> </a:t>
            </a:r>
            <a:r>
              <a:rPr lang="en-US" sz="2400" dirty="0" err="1" smtClean="0">
                <a:solidFill>
                  <a:srgbClr val="FF0000"/>
                </a:solidFill>
              </a:rPr>
              <a:t>cần</a:t>
            </a:r>
            <a:r>
              <a:rPr lang="en-US" sz="2400" dirty="0" smtClean="0">
                <a:solidFill>
                  <a:srgbClr val="FF0000"/>
                </a:solidFill>
              </a:rPr>
              <a:t> </a:t>
            </a:r>
            <a:r>
              <a:rPr lang="en-US" sz="2400" dirty="0" err="1" smtClean="0">
                <a:solidFill>
                  <a:srgbClr val="FF0000"/>
                </a:solidFill>
              </a:rPr>
              <a:t>nhiều</a:t>
            </a:r>
            <a:r>
              <a:rPr lang="en-US" sz="2400" dirty="0" smtClean="0">
                <a:solidFill>
                  <a:srgbClr val="FF0000"/>
                </a:solidFill>
              </a:rPr>
              <a:t> chi </a:t>
            </a:r>
            <a:r>
              <a:rPr lang="en-US" sz="2400" dirty="0" err="1" smtClean="0">
                <a:solidFill>
                  <a:srgbClr val="FF0000"/>
                </a:solidFill>
              </a:rPr>
              <a:t>phí</a:t>
            </a:r>
            <a:r>
              <a:rPr lang="en-US" sz="2400" dirty="0" smtClean="0">
                <a:solidFill>
                  <a:srgbClr val="FF0000"/>
                </a:solidFill>
              </a:rPr>
              <a:t> </a:t>
            </a:r>
            <a:r>
              <a:rPr lang="en-US" sz="2400" dirty="0" err="1" smtClean="0">
                <a:solidFill>
                  <a:srgbClr val="FF0000"/>
                </a:solidFill>
              </a:rPr>
              <a:t>và</a:t>
            </a:r>
            <a:r>
              <a:rPr lang="en-US" sz="2400" dirty="0" smtClean="0">
                <a:solidFill>
                  <a:srgbClr val="FF0000"/>
                </a:solidFill>
              </a:rPr>
              <a:t> </a:t>
            </a:r>
            <a:r>
              <a:rPr lang="en-US" sz="2400" dirty="0" err="1" smtClean="0">
                <a:solidFill>
                  <a:srgbClr val="FF0000"/>
                </a:solidFill>
              </a:rPr>
              <a:t>kiến</a:t>
            </a:r>
            <a:r>
              <a:rPr lang="en-US" sz="2400" dirty="0" smtClean="0">
                <a:solidFill>
                  <a:srgbClr val="FF0000"/>
                </a:solidFill>
              </a:rPr>
              <a:t> </a:t>
            </a:r>
            <a:r>
              <a:rPr lang="en-US" sz="2400" dirty="0" err="1" smtClean="0">
                <a:solidFill>
                  <a:srgbClr val="FF0000"/>
                </a:solidFill>
              </a:rPr>
              <a:t>thức</a:t>
            </a:r>
            <a:r>
              <a:rPr lang="en-US" sz="2400" dirty="0" smtClean="0">
                <a:solidFill>
                  <a:srgbClr val="FF0000"/>
                </a:solidFill>
              </a:rPr>
              <a:t> </a:t>
            </a:r>
            <a:r>
              <a:rPr lang="en-US" sz="2400" dirty="0" err="1" smtClean="0">
                <a:solidFill>
                  <a:srgbClr val="FF0000"/>
                </a:solidFill>
              </a:rPr>
              <a:t>về</a:t>
            </a:r>
            <a:r>
              <a:rPr lang="en-US" sz="2400" dirty="0" smtClean="0">
                <a:solidFill>
                  <a:srgbClr val="FF0000"/>
                </a:solidFill>
              </a:rPr>
              <a:t> marketing. </a:t>
            </a:r>
            <a:r>
              <a:rPr lang="en-US" sz="2400" dirty="0" err="1" smtClean="0">
                <a:solidFill>
                  <a:srgbClr val="FF0000"/>
                </a:solidFill>
              </a:rPr>
              <a:t>Có</a:t>
            </a:r>
            <a:r>
              <a:rPr lang="en-US" sz="2400" dirty="0" smtClean="0">
                <a:solidFill>
                  <a:srgbClr val="FF0000"/>
                </a:solidFill>
              </a:rPr>
              <a:t> </a:t>
            </a:r>
            <a:r>
              <a:rPr lang="en-US" sz="2400" dirty="0" err="1" smtClean="0">
                <a:solidFill>
                  <a:srgbClr val="FF0000"/>
                </a:solidFill>
              </a:rPr>
              <a:t>được</a:t>
            </a:r>
            <a:r>
              <a:rPr lang="en-US" sz="2400" dirty="0" smtClean="0">
                <a:solidFill>
                  <a:srgbClr val="FF0000"/>
                </a:solidFill>
              </a:rPr>
              <a:t> </a:t>
            </a:r>
            <a:r>
              <a:rPr lang="en-US" sz="2400" dirty="0" err="1" smtClean="0">
                <a:solidFill>
                  <a:srgbClr val="FF0000"/>
                </a:solidFill>
              </a:rPr>
              <a:t>niềm</a:t>
            </a:r>
            <a:r>
              <a:rPr lang="en-US" sz="2400" dirty="0" smtClean="0">
                <a:solidFill>
                  <a:srgbClr val="FF0000"/>
                </a:solidFill>
              </a:rPr>
              <a:t> tin </a:t>
            </a:r>
            <a:r>
              <a:rPr lang="en-US" sz="2400" dirty="0" err="1" smtClean="0">
                <a:solidFill>
                  <a:srgbClr val="FF0000"/>
                </a:solidFill>
              </a:rPr>
              <a:t>từ</a:t>
            </a:r>
            <a:r>
              <a:rPr lang="en-US" sz="2400" dirty="0" smtClean="0">
                <a:solidFill>
                  <a:srgbClr val="FF0000"/>
                </a:solidFill>
              </a:rPr>
              <a:t> </a:t>
            </a:r>
            <a:r>
              <a:rPr lang="en-US" sz="2400" dirty="0" err="1" smtClean="0">
                <a:solidFill>
                  <a:srgbClr val="FF0000"/>
                </a:solidFill>
              </a:rPr>
              <a:t>các</a:t>
            </a:r>
            <a:r>
              <a:rPr lang="en-US" sz="2400" dirty="0" smtClean="0">
                <a:solidFill>
                  <a:srgbClr val="FF0000"/>
                </a:solidFill>
              </a:rPr>
              <a:t> </a:t>
            </a:r>
            <a:r>
              <a:rPr lang="en-US" sz="2400" dirty="0" err="1" smtClean="0">
                <a:solidFill>
                  <a:srgbClr val="FF0000"/>
                </a:solidFill>
              </a:rPr>
              <a:t>nhà</a:t>
            </a:r>
            <a:r>
              <a:rPr lang="en-US" sz="2400" dirty="0" smtClean="0">
                <a:solidFill>
                  <a:srgbClr val="FF0000"/>
                </a:solidFill>
              </a:rPr>
              <a:t> </a:t>
            </a:r>
            <a:r>
              <a:rPr lang="en-US" sz="2400" dirty="0" err="1" smtClean="0">
                <a:solidFill>
                  <a:srgbClr val="FF0000"/>
                </a:solidFill>
              </a:rPr>
              <a:t>đầu</a:t>
            </a:r>
            <a:r>
              <a:rPr lang="en-US" sz="2400" dirty="0" smtClean="0">
                <a:solidFill>
                  <a:srgbClr val="FF0000"/>
                </a:solidFill>
              </a:rPr>
              <a:t> </a:t>
            </a:r>
            <a:r>
              <a:rPr lang="en-US" sz="2400" dirty="0" err="1" smtClean="0">
                <a:solidFill>
                  <a:srgbClr val="FF0000"/>
                </a:solidFill>
              </a:rPr>
              <a:t>tư</a:t>
            </a:r>
            <a:endParaRPr lang="fr-CA" sz="1200" b="1" dirty="0">
              <a:solidFill>
                <a:srgbClr val="FF0000"/>
              </a:solidFill>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60046</TotalTime>
  <Words>1739</Words>
  <Application>Microsoft Office PowerPoint</Application>
  <PresentationFormat>Custom</PresentationFormat>
  <Paragraphs>248</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Myanmar Text</vt:lpstr>
      <vt:lpstr>Roboto</vt:lpstr>
      <vt:lpstr>Roboto (Body)</vt:lpstr>
      <vt:lpstr>Times New Roman</vt:lpstr>
      <vt:lpstr>Custom Design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CỦA SẢN KHI TRIỂN KHAI IEO</vt:lpstr>
      <vt:lpstr>CÁC DỰ ÁN IEO TIỀM NĂNG TRONG 2019</vt:lpstr>
      <vt:lpstr>PowerPoint Presentation</vt:lpstr>
      <vt:lpstr>PowerPoint Presentation</vt:lpstr>
      <vt:lpstr>PowerPoint Presentation</vt:lpstr>
      <vt:lpstr>THƯỞNG PHÁT TRIỂN THỊ TRƯỜNG</vt:lpstr>
      <vt:lpstr>* Rút trước 45 ngày : 35% phí * Rút trước 90 ngày: 15% phí * Sau 90 ngày: Miễn Phí * Lãi USD =&gt; Coin Token =&gt; Lãi 24h.</vt:lpstr>
      <vt:lpstr>Cổ đông:  • Đầu tư gói 50.000$ =&gt; Đồng chia 10% lợi nhuận  • Phát triển trực tiếp 10 cổ đông =&gt; Đồng chia 5% lợi nhuận  Thanh Khoản:  • Phí rút: 6%  • Chuyển nội bộ: 2%  • Tài khoản &gt; 20$ được rút </vt:lpstr>
      <vt:lpstr>LỘ TRÌNH PHÁT TRIỂN QUA CÁC GIAI ĐOẠN</vt:lpstr>
      <vt:lpstr>Lộ trình phát triển qua các giai đoạn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Snow Deep</cp:lastModifiedBy>
  <cp:revision>10237</cp:revision>
  <dcterms:created xsi:type="dcterms:W3CDTF">2014-09-03T19:30:44Z</dcterms:created>
  <dcterms:modified xsi:type="dcterms:W3CDTF">2019-08-28T10:00:43Z</dcterms:modified>
</cp:coreProperties>
</file>